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198658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8fb4bad1e46103c3b20938a#tid=6901acc72bf2270009e08566#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575304" y="5541264"/>
            <a:ext cx="5038344" cy="539496"/>
          </a:xfrm>
          <a:prstGeom prst="rect">
            <a:avLst/>
          </a:prstGeom>
          <a:noFill/>
          <a:ln/>
        </p:spPr>
        <p:txBody>
          <a:bodyPr wrap="square" lIns="0" tIns="0" rIns="0" bIns="0" rtlCol="0" anchor="ctr"/>
          <a:lstStyle/>
          <a:p>
            <a:pPr algn="ctr">
              <a:lnSpc>
                <a:spcPct val="100000"/>
              </a:lnSpc>
            </a:pPr>
            <a:r>
              <a:rPr lang="en-US" sz="2400" b="0" i="0" dirty="0">
                <a:solidFill>
                  <a:srgbClr val="000000"/>
                </a:solidFill>
                <a:latin typeface="SimHei" pitchFamily="34" charset="0"/>
                <a:ea typeface="SimHei" pitchFamily="34" charset="-122"/>
                <a:cs typeface="SimHei" pitchFamily="34" charset="-120"/>
              </a:rPr>
              <a:t>高中物理 必修第二册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a:lstStyle/>
          <a:p>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df=7fada2f7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上分点1 绳模型</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df=55ab4b4a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上分点2 杆模型</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37.png"/></Relationships>
</file>

<file path=ppt/slides/_rels/slide1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40.png"/><Relationship Id="rId4" Type="http://schemas.openxmlformats.org/officeDocument/2006/relationships/image" Target="../media/image39.png"/></Relationships>
</file>

<file path=ppt/slides/_rels/slide1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45.png"/><Relationship Id="rId4" Type="http://schemas.openxmlformats.org/officeDocument/2006/relationships/image" Target="../media/image44.png"/></Relationships>
</file>

<file path=ppt/slides/_rels/slide1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1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53.png"/><Relationship Id="rId4" Type="http://schemas.openxmlformats.org/officeDocument/2006/relationships/image" Target="../media/image5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56.png"/><Relationship Id="rId4" Type="http://schemas.openxmlformats.org/officeDocument/2006/relationships/image" Target="../media/image55.png"/></Relationships>
</file>

<file path=ppt/slides/_rels/slide2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26.png"/><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19_1#c471ea225?vop=1&amp;pid=85b0479bc&amp;color=0,0,0&amp;vtp=1&amp;bt=1&amp;bbb=1&amp;hb=1"/>
              <p:cNvSpPr/>
              <p:nvPr/>
            </p:nvSpPr>
            <p:spPr>
              <a:xfrm>
                <a:off x="832104" y="1512000"/>
                <a:ext cx="10533888" cy="8382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（3）现使小球在最低点获得一水平初速度</a:t>
                </a:r>
                <a:r>
                  <a:rPr lang="en-US" altLang="zh-CN" sz="1800" b="0" i="0">
                    <a:solidFill>
                      <a:srgbClr val="000000"/>
                    </a:solidFill>
                    <a:latin typeface="微软雅黑" pitchFamily="34" charset="0"/>
                    <a:ea typeface="微软雅黑" pitchFamily="34" charset="-122"/>
                    <a:cs typeface="微软雅黑" pitchFamily="34" charset="-120"/>
                  </a:rPr>
                  <a:t>，小球在圆轨道上第一次运动到最高点时与轨道最低点的高度</a:t>
                </a:r>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差</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h</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4</m:t>
                        </m:r>
                      </m:num>
                      <m:den>
                        <m:r>
                          <a:rPr lang="en-US" altLang="zh-CN" b="0" i="0">
                            <a:solidFill>
                              <a:srgbClr val="000000"/>
                            </a:solidFill>
                            <a:latin typeface="Cambria Math" pitchFamily="34" charset="0"/>
                            <a:ea typeface="Cambria Math" pitchFamily="34" charset="-122"/>
                            <a:cs typeface="Cambria Math" pitchFamily="34" charset="-120"/>
                          </a:rPr>
                          <m:t>3</m:t>
                        </m:r>
                      </m:den>
                    </m:f>
                    <m:r>
                      <a:rPr lang="en-US" altLang="zh-CN" b="0" i="0">
                        <a:solidFill>
                          <a:srgbClr val="000000"/>
                        </a:solidFill>
                        <a:latin typeface="Cambria Math" pitchFamily="34" charset="0"/>
                        <a:ea typeface="Cambria Math" pitchFamily="34" charset="-122"/>
                        <a:cs typeface="Cambria Math" pitchFamily="34" charset="-120"/>
                      </a:rPr>
                      <m:t>𝑅</m:t>
                    </m:r>
                  </m:oMath>
                </a14:m>
                <a:r>
                  <a:rPr lang="en-US" altLang="zh-CN" b="0" i="0" dirty="0">
                    <a:solidFill>
                      <a:srgbClr val="000000"/>
                    </a:solidFill>
                    <a:latin typeface="微软雅黑" pitchFamily="34" charset="0"/>
                    <a:ea typeface="微软雅黑" pitchFamily="34" charset="-122"/>
                    <a:cs typeface="微软雅黑" pitchFamily="34" charset="-120"/>
                  </a:rPr>
                  <a:t>，求小球在圆轨道上第一次运动到最高点时的速度</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𝑣</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的大小.</a:t>
                </a:r>
                <a:endParaRPr lang="en-US" altLang="zh-CN" dirty="0"/>
              </a:p>
            </p:txBody>
          </p:sp>
        </mc:Choice>
        <mc:Fallback>
          <p:sp>
            <p:nvSpPr>
              <p:cNvPr id="2" name="QO_5_BD.19_1#c471ea225?vop=1&amp;pid=85b0479bc&amp;color=0,0,0&amp;vtp=1&amp;bt=1&amp;bbb=1&amp;hb=1"/>
              <p:cNvSpPr>
                <a:spLocks noRot="1" noChangeAspect="1" noMove="1" noResize="1" noEditPoints="1" noAdjustHandles="1" noChangeArrowheads="1" noChangeShapeType="1" noTextEdit="1"/>
              </p:cNvSpPr>
              <p:nvPr/>
            </p:nvSpPr>
            <p:spPr>
              <a:xfrm>
                <a:off x="832104" y="1512000"/>
                <a:ext cx="10533888" cy="838200"/>
              </a:xfrm>
              <a:prstGeom prst="rect">
                <a:avLst/>
              </a:prstGeom>
              <a:blipFill>
                <a:blip r:embed="rId3"/>
                <a:stretch>
                  <a:fillRect l="-1389" r="-405" b="-942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20_1#c471ea225?vop=1&amp;pid=85b0479bc&amp;color=0,0,0&amp;vtp=1&amp;bbb=1"/>
              <p:cNvSpPr/>
              <p:nvPr/>
            </p:nvSpPr>
            <p:spPr>
              <a:xfrm>
                <a:off x="832104" y="2359471"/>
                <a:ext cx="10533888" cy="622300"/>
              </a:xfrm>
              <a:prstGeom prst="rect">
                <a:avLst/>
              </a:prstGeom>
              <a:noFill/>
              <a:ln/>
            </p:spPr>
            <p:txBody>
              <a:bodyPr wrap="none" lIns="0" tIns="0" rIns="0" bIns="0" rtlCol="0" anchor="t"/>
              <a:lstStyle/>
              <a:p>
                <a:pPr algn="l" latinLnBrk="1">
                  <a:lnSpc>
                    <a:spcPts val="4900"/>
                  </a:lnSpc>
                </a:pPr>
                <a14:m>
                  <m:oMath xmlns:m="http://schemas.openxmlformats.org/officeDocument/2006/math">
                    <m:rad>
                      <m:radPr>
                        <m:degHide m:val="on"/>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𝑔𝑅</m:t>
                            </m:r>
                          </m:num>
                          <m:den>
                            <m:r>
                              <a:rPr lang="en-US" altLang="zh-CN" sz="1800" b="0" i="0">
                                <a:solidFill>
                                  <a:srgbClr val="FF0000"/>
                                </a:solidFill>
                                <a:latin typeface="Cambria Math" pitchFamily="34" charset="0"/>
                                <a:ea typeface="Cambria Math" pitchFamily="34" charset="-122"/>
                                <a:cs typeface="Cambria Math" pitchFamily="34" charset="-120"/>
                              </a:rPr>
                              <m:t>3</m:t>
                            </m:r>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5_AN.20_1#c471ea225?vop=1&amp;pid=85b0479bc&amp;color=0,0,0&amp;vtp=1&amp;bbb=1"/>
              <p:cNvSpPr>
                <a:spLocks noRot="1" noChangeAspect="1" noMove="1" noResize="1" noEditPoints="1" noAdjustHandles="1" noChangeArrowheads="1" noChangeShapeType="1" noTextEdit="1"/>
              </p:cNvSpPr>
              <p:nvPr/>
            </p:nvSpPr>
            <p:spPr>
              <a:xfrm>
                <a:off x="832104" y="2359471"/>
                <a:ext cx="10533888" cy="622300"/>
              </a:xfrm>
              <a:prstGeom prst="rect">
                <a:avLst/>
              </a:prstGeom>
              <a:blipFill>
                <a:blip r:embed="rId4"/>
                <a:stretch>
                  <a:fillRect b="-1961"/>
                </a:stretch>
              </a:blipFill>
              <a:ln/>
            </p:spPr>
            <p:txBody>
              <a:bodyPr/>
              <a:lstStyle/>
              <a:p>
                <a:r>
                  <a:rPr lang="zh-CN" altLang="en-US">
                    <a:noFill/>
                  </a:rPr>
                  <a:t> </a:t>
                </a:r>
              </a:p>
            </p:txBody>
          </p:sp>
        </mc:Fallback>
      </mc:AlternateContent>
      <p:pic>
        <p:nvPicPr>
          <p:cNvPr id="4" name="QO_5_AS.21_1#c471ea225?htil=4&amp;vop=1&amp;pid=85b0479bc&amp;color=0,0,0&amp;tib=255,255,255&amp;vtp=1&amp;hs=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10009656" y="3108771"/>
            <a:ext cx="1234440" cy="135331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O_5_AS.21_2#c471ea225?htil=4&amp;vop=1&amp;pid=85b0479bc&amp;color=0,0,0&amp;vtp=1&amp;bbb=1&amp;hb=1&amp;hs=1"/>
              <p:cNvSpPr/>
              <p:nvPr/>
            </p:nvSpPr>
            <p:spPr>
              <a:xfrm>
                <a:off x="832104" y="2981771"/>
                <a:ext cx="9171432" cy="16002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【解析】设小球在最低点获得的初速度水平向右，最高点在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点，如图</a:t>
                </a:r>
                <a:r>
                  <a:rPr lang="en-US" altLang="zh-CN" sz="1800" b="0" i="0">
                    <a:solidFill>
                      <a:srgbClr val="000000"/>
                    </a:solidFill>
                    <a:latin typeface="微软雅黑" pitchFamily="34" charset="0"/>
                    <a:ea typeface="微软雅黑" pitchFamily="34" charset="-122"/>
                    <a:cs typeface="微软雅黑" pitchFamily="34" charset="-120"/>
                  </a:rPr>
                  <a:t>，由几何关系可知</a:t>
                </a:r>
              </a:p>
              <a:p>
                <a:pPr latinLnBrk="1">
                  <a:lnSpc>
                    <a:spcPts val="4400"/>
                  </a:lnSpc>
                </a:pP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3</m:t>
                            </m:r>
                          </m:den>
                        </m:f>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𝑅</m:t>
                        </m:r>
                      </m:num>
                      <m:den>
                        <m:r>
                          <a:rPr lang="en-US" altLang="zh-CN" sz="1800" b="0" i="0">
                            <a:solidFill>
                              <a:srgbClr val="000000"/>
                            </a:solidFill>
                            <a:latin typeface="Cambria Math" pitchFamily="34" charset="0"/>
                            <a:ea typeface="Cambria Math" pitchFamily="34" charset="-122"/>
                            <a:cs typeface="Cambria Math" pitchFamily="34" charset="-120"/>
                          </a:rPr>
                          <m:t>𝑅</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8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点</a:t>
                </a:r>
                <a:r>
                  <a:rPr lang="en-US" altLang="zh-CN" sz="1800" b="0" i="0">
                    <a:solidFill>
                      <a:srgbClr val="000000"/>
                    </a:solidFill>
                    <a:latin typeface="微软雅黑" pitchFamily="34" charset="0"/>
                    <a:ea typeface="微软雅黑" pitchFamily="34" charset="-122"/>
                    <a:cs typeface="微软雅黑" pitchFamily="34" charset="-120"/>
                  </a:rPr>
                  <a:t>，根据牛顿第二定律有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𝑅</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（说明：</a:t>
                </a:r>
                <a:r>
                  <a:rPr lang="en-US" altLang="zh-CN" sz="1800" b="0" i="0">
                    <a:solidFill>
                      <a:srgbClr val="00A0AF"/>
                    </a:solidFill>
                    <a:latin typeface="微软雅黑" pitchFamily="34" charset="0"/>
                    <a:ea typeface="楷体" pitchFamily="34" charset="-122"/>
                    <a:cs typeface="微软雅黑" pitchFamily="34" charset="-120"/>
                  </a:rPr>
                  <a:t>最高点弹力为零，</a:t>
                </a:r>
              </a:p>
              <a:p>
                <a:pPr latinLnBrk="1">
                  <a:lnSpc>
                    <a:spcPts val="4900"/>
                  </a:lnSpc>
                </a:pPr>
                <a:r>
                  <a:rPr lang="en-US" altLang="zh-CN" b="0" i="0">
                    <a:solidFill>
                      <a:srgbClr val="00A0AF"/>
                    </a:solidFill>
                    <a:latin typeface="微软雅黑" pitchFamily="34" charset="0"/>
                    <a:ea typeface="楷体" pitchFamily="34" charset="-122"/>
                    <a:cs typeface="微软雅黑" pitchFamily="34" charset="-120"/>
                  </a:rPr>
                  <a:t>重力指向圆心的分力提供向心力</a:t>
                </a:r>
                <a:r>
                  <a:rPr lang="en-US" altLang="zh-CN" b="0" i="0" dirty="0">
                    <a:solidFill>
                      <a:srgbClr val="00A0AF"/>
                    </a:solidFill>
                    <a:latin typeface="微软雅黑" pitchFamily="34" charset="0"/>
                    <a:ea typeface="楷体" pitchFamily="34" charset="-122"/>
                    <a:cs typeface="微软雅黑" pitchFamily="34" charset="-120"/>
                  </a:rPr>
                  <a:t>）</a:t>
                </a:r>
                <a:r>
                  <a:rPr lang="en-US" altLang="zh-CN" b="0" i="0" dirty="0">
                    <a:solidFill>
                      <a:srgbClr val="000000"/>
                    </a:solidFill>
                    <a:latin typeface="微软雅黑" pitchFamily="34" charset="0"/>
                    <a:ea typeface="微软雅黑" pitchFamily="34" charset="-122"/>
                    <a:cs typeface="微软雅黑" pitchFamily="34" charset="-120"/>
                  </a:rPr>
                  <a:t>，联立解得</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𝑣</m:t>
                    </m:r>
                    <m:r>
                      <a:rPr lang="en-US" altLang="zh-CN" b="0" i="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𝑔𝑅</m:t>
                            </m:r>
                          </m:num>
                          <m:den>
                            <m:r>
                              <a:rPr lang="en-US" altLang="zh-CN" b="0" i="0">
                                <a:solidFill>
                                  <a:srgbClr val="000000"/>
                                </a:solidFill>
                                <a:latin typeface="Cambria Math" pitchFamily="34" charset="0"/>
                                <a:ea typeface="Cambria Math" pitchFamily="34" charset="-122"/>
                                <a:cs typeface="Cambria Math" pitchFamily="34" charset="-120"/>
                              </a:rPr>
                              <m:t>3</m:t>
                            </m:r>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5" name="QO_5_AS.21_2#c471ea225?htil=4&amp;vop=1&amp;pid=85b0479bc&amp;color=0,0,0&amp;vtp=1&amp;bbb=1&amp;hb=1&amp;hs=1"/>
              <p:cNvSpPr>
                <a:spLocks noRot="1" noChangeAspect="1" noMove="1" noResize="1" noEditPoints="1" noAdjustHandles="1" noChangeArrowheads="1" noChangeShapeType="1" noTextEdit="1"/>
              </p:cNvSpPr>
              <p:nvPr/>
            </p:nvSpPr>
            <p:spPr>
              <a:xfrm>
                <a:off x="832104" y="2981771"/>
                <a:ext cx="9171432" cy="1600200"/>
              </a:xfrm>
              <a:prstGeom prst="rect">
                <a:avLst/>
              </a:prstGeom>
              <a:blipFill>
                <a:blip r:embed="rId6"/>
                <a:stretch>
                  <a:fillRect l="-1596" b="-1141"/>
                </a:stretch>
              </a:blipFill>
              <a:ln/>
            </p:spPr>
            <p:txBody>
              <a:bodyPr/>
              <a:lstStyle/>
              <a:p>
                <a:r>
                  <a:rPr lang="zh-CN" altLang="en-US">
                    <a:noFill/>
                  </a:rPr>
                  <a:t> </a:t>
                </a:r>
              </a:p>
            </p:txBody>
          </p:sp>
        </mc:Fallback>
      </mc:AlternateContent>
      <p:sp>
        <p:nvSpPr>
          <p:cNvPr id="6" name="QO_4_EX.22_1#85b0479bc?vop=1&amp;pid=7fada2f78&amp;color=0,0,0&amp;vtp=1&amp;bbb=1&amp;hb=1&amp;hs=1"/>
          <p:cNvSpPr/>
          <p:nvPr/>
        </p:nvSpPr>
        <p:spPr>
          <a:xfrm>
            <a:off x="832104" y="4569271"/>
            <a:ext cx="10533888"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攻略上分</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小球在圆轨道内侧运动</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属于轻绳模型</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根据大招攻略</a:t>
            </a:r>
            <a:r>
              <a:rPr lang="en-US" altLang="zh-CN" sz="1800" b="0" i="0" dirty="0">
                <a:solidFill>
                  <a:srgbClr val="000000"/>
                </a:solidFill>
                <a:latin typeface="微软雅黑" pitchFamily="34" charset="0"/>
                <a:ea typeface="微软雅黑" pitchFamily="34" charset="-122"/>
                <a:cs typeface="微软雅黑" pitchFamily="34" charset="-120"/>
              </a:rPr>
              <a:t>15</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可以分析小球做圆周运动的临界条</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件</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可以通过牛顿第二定律分析小球在最低点轨道对小球的支持力以及运动到最高点的速度大小</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p:sp>
        <p:nvSpPr>
          <p:cNvPr id="7" name="QO_5_AS.21_2#c471ea225?htil=4&amp;vop=1&amp;pid=85b0479bc&amp;color=0,0,0&amp;vtp=1&amp;bbb=1&amp;hb=1&amp;hs=1&amp;uw=1">
            <a:extLst>
              <a:ext uri="{FF2B5EF4-FFF2-40B4-BE49-F238E27FC236}">
                <a16:creationId xmlns:a16="http://schemas.microsoft.com/office/drawing/2014/main" id="{63238B72-B475-ADA5-288C-846F26E83C0E}"/>
              </a:ext>
            </a:extLst>
          </p:cNvPr>
          <p:cNvSpPr/>
          <p:nvPr/>
        </p:nvSpPr>
        <p:spPr>
          <a:xfrm>
            <a:off x="2660142" y="3399061"/>
            <a:ext cx="2889822" cy="562420"/>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54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8" name="QO_5_AS.21_2#c471ea225?htil=4&amp;vop=1&amp;pid=85b0479bc&amp;color=0,0,0&amp;vtp=1&amp;bbb=1&amp;hb=1&amp;hs=1&amp;uw=1">
            <a:extLst>
              <a:ext uri="{FF2B5EF4-FFF2-40B4-BE49-F238E27FC236}">
                <a16:creationId xmlns:a16="http://schemas.microsoft.com/office/drawing/2014/main" id="{19BDD9C9-B415-CB3F-0CA3-816484234365}"/>
              </a:ext>
            </a:extLst>
          </p:cNvPr>
          <p:cNvSpPr/>
          <p:nvPr/>
        </p:nvSpPr>
        <p:spPr>
          <a:xfrm>
            <a:off x="5549900" y="3399061"/>
            <a:ext cx="1528445" cy="562420"/>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54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bg/>
                                          </p:spTgt>
                                        </p:tgtEl>
                                        <p:attrNameLst>
                                          <p:attrName>style.visibility</p:attrName>
                                        </p:attrNameLst>
                                      </p:cBhvr>
                                      <p:to>
                                        <p:strVal val="visible"/>
                                      </p:to>
                                    </p:set>
                                    <p:anim calcmode="lin" valueType="num">
                                      <p:cBhvr additive="base">
                                        <p:cTn id="21"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2" dur="500" fill="hold"/>
                                        <p:tgtEl>
                                          <p:spTgt spid="5">
                                            <p:bg/>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 calcmode="lin" valueType="num">
                                      <p:cBhvr additive="base">
                                        <p:cTn id="29"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1" end="1"/>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2" end="2"/>
                                            </p:txEl>
                                          </p:spTgt>
                                        </p:tgtEl>
                                        <p:attrNameLst>
                                          <p:attrName>style.visibility</p:attrName>
                                        </p:attrNameLst>
                                      </p:cBhvr>
                                      <p:to>
                                        <p:strVal val="visible"/>
                                      </p:to>
                                    </p:set>
                                    <p:anim calcmode="lin" valueType="num">
                                      <p:cBhvr additive="base">
                                        <p:cTn id="3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8">
                                            <p:bg/>
                                          </p:spTgt>
                                        </p:tgtEl>
                                        <p:attrNameLst>
                                          <p:attrName>style.visibility</p:attrName>
                                        </p:attrNameLst>
                                      </p:cBhvr>
                                      <p:to>
                                        <p:strVal val="visible"/>
                                      </p:to>
                                    </p:set>
                                    <p:anim calcmode="lin" valueType="num">
                                      <p:cBhvr additive="base">
                                        <p:cTn id="45" dur="500" fill="hold"/>
                                        <p:tgtEl>
                                          <p:spTgt spid="8">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8">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8">
                                            <p:txEl>
                                              <p:pRg st="0" end="0"/>
                                            </p:txEl>
                                          </p:spTgt>
                                        </p:tgtEl>
                                        <p:attrNameLst>
                                          <p:attrName>style.visibility</p:attrName>
                                        </p:attrNameLst>
                                      </p:cBhvr>
                                      <p:to>
                                        <p:strVal val="visible"/>
                                      </p:to>
                                    </p:set>
                                    <p:anim calcmode="lin" valueType="num">
                                      <p:cBhvr additive="base">
                                        <p:cTn id="49"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6">
                                            <p:bg/>
                                          </p:spTgt>
                                        </p:tgtEl>
                                        <p:attrNameLst>
                                          <p:attrName>style.visibility</p:attrName>
                                        </p:attrNameLst>
                                      </p:cBhvr>
                                      <p:to>
                                        <p:strVal val="visible"/>
                                      </p:to>
                                    </p:set>
                                    <p:anim calcmode="lin" valueType="num">
                                      <p:cBhvr additive="base">
                                        <p:cTn id="5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56" dur="500" fill="hold"/>
                                        <p:tgtEl>
                                          <p:spTgt spid="6">
                                            <p:bg/>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6">
                                            <p:txEl>
                                              <p:pRg st="0" end="0"/>
                                            </p:txEl>
                                          </p:spTgt>
                                        </p:tgtEl>
                                        <p:attrNameLst>
                                          <p:attrName>style.visibility</p:attrName>
                                        </p:attrNameLst>
                                      </p:cBhvr>
                                      <p:to>
                                        <p:strVal val="visible"/>
                                      </p:to>
                                    </p:set>
                                    <p:anim calcmode="lin" valueType="num">
                                      <p:cBhvr additive="base">
                                        <p:cTn id="5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6">
                                            <p:txEl>
                                              <p:pRg st="0" end="0"/>
                                            </p:txEl>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6">
                                            <p:txEl>
                                              <p:pRg st="1" end="1"/>
                                            </p:txEl>
                                          </p:spTgt>
                                        </p:tgtEl>
                                        <p:attrNameLst>
                                          <p:attrName>style.visibility</p:attrName>
                                        </p:attrNameLst>
                                      </p:cBhvr>
                                      <p:to>
                                        <p:strVal val="visible"/>
                                      </p:to>
                                    </p:set>
                                    <p:anim calcmode="lin" valueType="num">
                                      <p:cBhvr additive="base">
                                        <p:cTn id="6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P spid="7" grpId="0" build="p" animBg="1"/>
      <p:bldP spid="8"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23_1#e3b8939f8?vop=1&amp;pid=55ab4b4ac&amp;color=0,0,0&amp;vtp=1&amp;bt=1&amp;bbb=1&amp;hb=1"/>
              <p:cNvSpPr/>
              <p:nvPr/>
            </p:nvSpPr>
            <p:spPr>
              <a:xfrm>
                <a:off x="832104" y="1512000"/>
                <a:ext cx="10533888" cy="1084580"/>
              </a:xfrm>
              <a:prstGeom prst="rect">
                <a:avLst/>
              </a:prstGeom>
              <a:noFill/>
              <a:ln/>
            </p:spPr>
            <p:txBody>
              <a:bodyPr wrap="none" lIns="0" tIns="0" rIns="0" bIns="0" rtlCol="0" anchor="t"/>
              <a:lstStyle/>
              <a:p>
                <a:pPr algn="l" latinLnBrk="1">
                  <a:lnSpc>
                    <a:spcPts val="3000"/>
                  </a:lnSpc>
                </a:pPr>
                <a:r>
                  <a:rPr lang="en-US" altLang="zh-CN" sz="1800" b="0" i="0" dirty="0">
                    <a:solidFill>
                      <a:srgbClr val="000000"/>
                    </a:solidFill>
                    <a:latin typeface="微软雅黑" pitchFamily="34" charset="0"/>
                    <a:ea typeface="微软雅黑" pitchFamily="34" charset="-122"/>
                    <a:cs typeface="微软雅黑" pitchFamily="34" charset="-120"/>
                  </a:rPr>
                  <a:t>5.</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如图甲所示，长为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800" b="0" i="0" dirty="0">
                    <a:solidFill>
                      <a:srgbClr val="000000"/>
                    </a:solidFill>
                    <a:latin typeface="微软雅黑" pitchFamily="34" charset="0"/>
                    <a:ea typeface="微软雅黑" pitchFamily="34" charset="-122"/>
                    <a:cs typeface="微软雅黑" pitchFamily="34" charset="-120"/>
                  </a:rPr>
                  <a:t>的轻杆一端固定一个小球，现让小球在竖直平面内绕轻杆的另一端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做圆周运动，</a:t>
                </a:r>
              </a:p>
              <a:p>
                <a:pPr latinLnBrk="1">
                  <a:lnSpc>
                    <a:spcPts val="3000"/>
                  </a:lnSpc>
                </a:pPr>
                <a:r>
                  <a:rPr lang="en-US" altLang="zh-CN" sz="1800" b="0" i="0">
                    <a:solidFill>
                      <a:srgbClr val="000000"/>
                    </a:solidFill>
                    <a:latin typeface="微软雅黑" pitchFamily="34" charset="0"/>
                    <a:ea typeface="微软雅黑" pitchFamily="34" charset="-122"/>
                    <a:cs typeface="微软雅黑" pitchFamily="34" charset="-120"/>
                  </a:rPr>
                  <a:t>小球到达最高点时</a:t>
                </a:r>
                <a:r>
                  <a:rPr lang="en-US" altLang="zh-CN" sz="1800" b="0" i="0" dirty="0">
                    <a:solidFill>
                      <a:srgbClr val="000000"/>
                    </a:solidFill>
                    <a:latin typeface="微软雅黑" pitchFamily="34" charset="0"/>
                    <a:ea typeface="微软雅黑" pitchFamily="34" charset="-122"/>
                    <a:cs typeface="微软雅黑" pitchFamily="34" charset="-120"/>
                  </a:rPr>
                  <a:t>，受到杆的弹力为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oMath>
                </a14:m>
                <a:r>
                  <a:rPr lang="en-US" altLang="zh-CN" sz="1800" b="0" i="0" dirty="0">
                    <a:solidFill>
                      <a:srgbClr val="000000"/>
                    </a:solidFill>
                    <a:latin typeface="微软雅黑" pitchFamily="34" charset="0"/>
                    <a:ea typeface="微软雅黑" pitchFamily="34" charset="-122"/>
                    <a:cs typeface="微软雅黑" pitchFamily="34" charset="-120"/>
                  </a:rPr>
                  <a:t>，速度大小为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oMath>
                </a14:m>
                <a:r>
                  <a:rPr lang="en-US" altLang="zh-CN" sz="1800" b="0" i="0" dirty="0">
                    <a:solidFill>
                      <a:srgbClr val="000000"/>
                    </a:solidFill>
                    <a:latin typeface="微软雅黑" pitchFamily="34" charset="0"/>
                    <a:ea typeface="微软雅黑" pitchFamily="34" charset="-122"/>
                    <a:cs typeface="微软雅黑" pitchFamily="34" charset="-120"/>
                  </a:rPr>
                  <a:t>，其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图像如图乙所示</a:t>
                </a:r>
                <a:r>
                  <a:rPr lang="en-US" altLang="zh-CN" sz="1800" b="0" i="0">
                    <a:solidFill>
                      <a:srgbClr val="000000"/>
                    </a:solidFill>
                    <a:latin typeface="微软雅黑" pitchFamily="34" charset="0"/>
                    <a:ea typeface="微软雅黑" pitchFamily="34" charset="-122"/>
                    <a:cs typeface="微软雅黑" pitchFamily="34" charset="-120"/>
                  </a:rPr>
                  <a:t>.则下列说法正确的是</a:t>
                </a:r>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23_1#e3b8939f8?vop=1&amp;pid=55ab4b4ac&amp;color=0,0,0&amp;vtp=1&amp;bt=1&amp;bbb=1&amp;hb=1"/>
              <p:cNvSpPr>
                <a:spLocks noRot="1" noChangeAspect="1" noMove="1" noResize="1" noEditPoints="1" noAdjustHandles="1" noChangeArrowheads="1" noChangeShapeType="1" noTextEdit="1"/>
              </p:cNvSpPr>
              <p:nvPr/>
            </p:nvSpPr>
            <p:spPr>
              <a:xfrm>
                <a:off x="832104" y="1512000"/>
                <a:ext cx="10533888" cy="1084580"/>
              </a:xfrm>
              <a:prstGeom prst="rect">
                <a:avLst/>
              </a:prstGeom>
              <a:blipFill>
                <a:blip r:embed="rId3"/>
                <a:stretch>
                  <a:fillRect l="-1389" t="-1124" r="-637" b="-13483"/>
                </a:stretch>
              </a:blipFill>
              <a:ln/>
            </p:spPr>
            <p:txBody>
              <a:bodyPr/>
              <a:lstStyle/>
              <a:p>
                <a:r>
                  <a:rPr lang="zh-CN" altLang="en-US">
                    <a:noFill/>
                  </a:rPr>
                  <a:t> </a:t>
                </a:r>
              </a:p>
            </p:txBody>
          </p:sp>
        </mc:Fallback>
      </mc:AlternateContent>
      <p:sp>
        <p:nvSpPr>
          <p:cNvPr id="3" name="QC_4_AN.24_1#e3b8939f8.bracket?vop=1&amp;pid=55ab4b4ac&amp;color=0,0,0&amp;vpa=4&amp;vtp=1"/>
          <p:cNvSpPr/>
          <p:nvPr/>
        </p:nvSpPr>
        <p:spPr>
          <a:xfrm>
            <a:off x="1015460" y="2262951"/>
            <a:ext cx="331788" cy="325247"/>
          </a:xfrm>
          <a:prstGeom prst="rect">
            <a:avLst/>
          </a:prstGeom>
          <a:noFill/>
          <a:ln/>
        </p:spPr>
        <p:txBody>
          <a:bodyPr wrap="none" lIns="0" tIns="0" rIns="0" bIns="0" rtlCol="0" anchor="t"/>
          <a:lstStyle/>
          <a:p>
            <a:pPr algn="ctr" latinLnBrk="1">
              <a:lnSpc>
                <a:spcPts val="28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p:pic>
        <p:nvPicPr>
          <p:cNvPr id="4" name="QC_4_BD.23_3#e3b8939f8?iti=3&amp;htil=1&amp;vop=1&amp;pid=55ab4b4ac&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944368" y="2793683"/>
            <a:ext cx="1033272" cy="105156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23_4#e3b8939f8?iti=4&amp;htil=1&amp;vop=1&amp;pid=55ab4b4ac&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7936992" y="2720531"/>
            <a:ext cx="1581912" cy="11247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4_BD.23_5#e3b8939f8?iti=3&amp;htil=1&amp;vop=1&amp;pid=55ab4b4ac&amp;color=0,0,0&amp;vtp=1"/>
          <p:cNvSpPr/>
          <p:nvPr/>
        </p:nvSpPr>
        <p:spPr>
          <a:xfrm>
            <a:off x="3320510" y="3972243"/>
            <a:ext cx="280988" cy="336804"/>
          </a:xfrm>
          <a:prstGeom prst="rect">
            <a:avLst/>
          </a:prstGeom>
          <a:noFill/>
          <a:ln/>
        </p:spPr>
        <p:txBody>
          <a:bodyPr wrap="square" lIns="0" tIns="0" rIns="0" bIns="0" rtlCol="0" anchor="t"/>
          <a:lstStyle/>
          <a:p>
            <a:pPr algn="ctr" latinLnBrk="1">
              <a:lnSpc>
                <a:spcPct val="135000"/>
              </a:lnSpc>
            </a:pPr>
            <a:r>
              <a:rPr lang="en-US" altLang="zh-CN" sz="1800" b="0" i="0" dirty="0">
                <a:solidFill>
                  <a:srgbClr val="000000"/>
                </a:solidFill>
                <a:latin typeface="微软雅黑" pitchFamily="34" charset="0"/>
                <a:ea typeface="微软雅黑" pitchFamily="34" charset="-122"/>
                <a:cs typeface="微软雅黑" pitchFamily="34" charset="-120"/>
              </a:rPr>
              <a:t>甲</a:t>
            </a:r>
            <a:endParaRPr lang="en-US" altLang="zh-CN" sz="1800" dirty="0"/>
          </a:p>
        </p:txBody>
      </p:sp>
      <p:sp>
        <p:nvSpPr>
          <p:cNvPr id="7" name="QC_4_BD.23_6#e3b8939f8?iti=4&amp;htil=1&amp;vop=1&amp;pid=55ab4b4ac&amp;color=0,0,0&amp;vtp=1"/>
          <p:cNvSpPr/>
          <p:nvPr/>
        </p:nvSpPr>
        <p:spPr>
          <a:xfrm>
            <a:off x="8587454" y="3972243"/>
            <a:ext cx="280988" cy="336804"/>
          </a:xfrm>
          <a:prstGeom prst="rect">
            <a:avLst/>
          </a:prstGeom>
          <a:noFill/>
          <a:ln/>
        </p:spPr>
        <p:txBody>
          <a:bodyPr wrap="square" lIns="0" tIns="0" rIns="0" bIns="0" rtlCol="0" anchor="t"/>
          <a:lstStyle/>
          <a:p>
            <a:pPr algn="ctr" latinLnBrk="1">
              <a:lnSpc>
                <a:spcPct val="135000"/>
              </a:lnSpc>
            </a:pPr>
            <a:r>
              <a:rPr lang="en-US" altLang="zh-CN" sz="1800" b="0" i="0" dirty="0">
                <a:solidFill>
                  <a:srgbClr val="000000"/>
                </a:solidFill>
                <a:latin typeface="微软雅黑" pitchFamily="34" charset="0"/>
                <a:ea typeface="微软雅黑" pitchFamily="34" charset="-122"/>
                <a:cs typeface="微软雅黑" pitchFamily="34" charset="-120"/>
              </a:rPr>
              <a:t>乙</a:t>
            </a:r>
            <a:endParaRPr lang="en-US" altLang="zh-CN" sz="1800" dirty="0"/>
          </a:p>
        </p:txBody>
      </p:sp>
      <mc:AlternateContent xmlns:mc="http://schemas.openxmlformats.org/markup-compatibility/2006">
        <mc:Choice xmlns:a14="http://schemas.microsoft.com/office/drawing/2010/main" Requires="a14">
          <p:sp>
            <p:nvSpPr>
              <p:cNvPr id="8" name="QC_4_BD.23_7#e3b8939f8.choices?vop=1&amp;pid=55ab4b4ac&amp;color=0,0,0&amp;vtp=1&amp;bbb=1"/>
              <p:cNvSpPr/>
              <p:nvPr/>
            </p:nvSpPr>
            <p:spPr>
              <a:xfrm>
                <a:off x="832104" y="4320731"/>
                <a:ext cx="10533888" cy="1022731"/>
              </a:xfrm>
              <a:prstGeom prst="rect">
                <a:avLst/>
              </a:prstGeom>
              <a:noFill/>
              <a:ln/>
            </p:spPr>
            <p:txBody>
              <a:bodyPr wrap="none" lIns="0" tIns="0" rIns="0" bIns="0" rtlCol="0" anchor="t"/>
              <a:lstStyle/>
              <a:p>
                <a:pPr latinLnBrk="1">
                  <a:lnSpc>
                    <a:spcPts val="42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当地的重力加速度大小为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𝑅</m:t>
                        </m:r>
                      </m:num>
                      <m:den>
                        <m:r>
                          <a:rPr lang="en-US" altLang="zh-CN" sz="1800" b="0" i="0">
                            <a:solidFill>
                              <a:srgbClr val="000000"/>
                            </a:solidFill>
                            <a:latin typeface="Cambria Math" pitchFamily="34" charset="0"/>
                            <a:ea typeface="Cambria Math" pitchFamily="34" charset="-122"/>
                            <a:cs typeface="Cambria Math" pitchFamily="34" charset="-120"/>
                          </a:rPr>
                          <m:t>𝑏</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时，小球对杆的弹力方向竖直向上</a:t>
                </a:r>
                <a:endParaRPr lang="en-US" altLang="zh-CN" sz="1800" dirty="0"/>
              </a:p>
              <a:p>
                <a:pPr latinLnBrk="1">
                  <a:lnSpc>
                    <a:spcPts val="41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时</a:t>
                </a:r>
                <a:r>
                  <a:rPr lang="en-US" altLang="zh-CN" sz="1800" b="0" i="0">
                    <a:solidFill>
                      <a:srgbClr val="000000"/>
                    </a:solidFill>
                    <a:latin typeface="微软雅黑" pitchFamily="34" charset="0"/>
                    <a:ea typeface="微软雅黑" pitchFamily="34" charset="-122"/>
                    <a:cs typeface="微软雅黑" pitchFamily="34" charset="-120"/>
                  </a:rPr>
                  <a:t>，小球受到的弹力大小等于重力大小</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小球的质量为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𝑏</m:t>
                        </m:r>
                      </m:num>
                      <m:den>
                        <m:r>
                          <a:rPr lang="en-US" altLang="zh-CN" sz="1800" b="0" i="0">
                            <a:solidFill>
                              <a:srgbClr val="000000"/>
                            </a:solidFill>
                            <a:latin typeface="Cambria Math" pitchFamily="34" charset="0"/>
                            <a:ea typeface="Cambria Math" pitchFamily="34" charset="-122"/>
                            <a:cs typeface="Cambria Math" pitchFamily="34" charset="-120"/>
                          </a:rPr>
                          <m:t>𝑎𝑅</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8" name="QC_4_BD.23_7#e3b8939f8.choices?vop=1&amp;pid=55ab4b4ac&amp;color=0,0,0&amp;vtp=1&amp;bbb=1"/>
              <p:cNvSpPr>
                <a:spLocks noRot="1" noChangeAspect="1" noMove="1" noResize="1" noEditPoints="1" noAdjustHandles="1" noChangeArrowheads="1" noChangeShapeType="1" noTextEdit="1"/>
              </p:cNvSpPr>
              <p:nvPr/>
            </p:nvSpPr>
            <p:spPr>
              <a:xfrm>
                <a:off x="832104" y="4320731"/>
                <a:ext cx="10533888" cy="1022731"/>
              </a:xfrm>
              <a:prstGeom prst="rect">
                <a:avLst/>
              </a:prstGeom>
              <a:blipFill>
                <a:blip r:embed="rId6"/>
                <a:stretch>
                  <a:fillRect l="-1389" b="-773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9" name="QC_4_EX.25_1#e3b8939f8?vop=1&amp;pid=55ab4b4ac&amp;color=0,0,0&amp;vtp=1&amp;bbb=1&amp;hb=1"/>
              <p:cNvSpPr/>
              <p:nvPr/>
            </p:nvSpPr>
            <p:spPr>
              <a:xfrm>
                <a:off x="832104" y="5347462"/>
                <a:ext cx="10533888" cy="703580"/>
              </a:xfrm>
              <a:prstGeom prst="rect">
                <a:avLst/>
              </a:prstGeom>
              <a:noFill/>
              <a:ln/>
            </p:spPr>
            <p:txBody>
              <a:bodyPr wrap="none" lIns="0" tIns="0" rIns="0" bIns="0" rtlCol="0" anchor="t"/>
              <a:lstStyle/>
              <a:p>
                <a:pPr algn="l" latinLnBrk="1">
                  <a:lnSpc>
                    <a:spcPts val="3000"/>
                  </a:lnSpc>
                </a:pPr>
                <a:r>
                  <a:rPr lang="en-US" altLang="zh-CN" sz="1800" b="1" i="0" dirty="0">
                    <a:solidFill>
                      <a:srgbClr val="000000"/>
                    </a:solidFill>
                    <a:latin typeface="微软雅黑" pitchFamily="34" charset="0"/>
                    <a:ea typeface="微软雅黑" pitchFamily="34" charset="-122"/>
                    <a:cs typeface="微软雅黑" pitchFamily="34" charset="-120"/>
                  </a:rPr>
                  <a:t>攻略上分</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轻杆一端固定一个小球在竖直平面内做圆周运动</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属于轻杆模型</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根据大招攻略</a:t>
                </a:r>
                <a:r>
                  <a:rPr lang="en-US" altLang="zh-CN" sz="1800" b="0" i="0" dirty="0">
                    <a:solidFill>
                      <a:srgbClr val="000000"/>
                    </a:solidFill>
                    <a:latin typeface="微软雅黑" pitchFamily="34" charset="0"/>
                    <a:ea typeface="微软雅黑" pitchFamily="34" charset="-122"/>
                    <a:cs typeface="微软雅黑" pitchFamily="34" charset="-120"/>
                  </a:rPr>
                  <a:t>15</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通过牛顿</a:t>
                </a:r>
              </a:p>
              <a:p>
                <a:pPr latinLnBrk="1">
                  <a:lnSpc>
                    <a:spcPts val="2800"/>
                  </a:lnSpc>
                </a:pPr>
                <a:r>
                  <a:rPr lang="en-US" altLang="zh-CN" b="0" i="0">
                    <a:solidFill>
                      <a:srgbClr val="000000"/>
                    </a:solidFill>
                    <a:latin typeface="微软雅黑" pitchFamily="34" charset="0"/>
                    <a:ea typeface="楷体" pitchFamily="34" charset="-122"/>
                    <a:cs typeface="微软雅黑" pitchFamily="34" charset="-120"/>
                  </a:rPr>
                  <a:t>第二定律分析</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𝐹</m:t>
                    </m:r>
                  </m:oMath>
                </a14:m>
                <a:r>
                  <a:rPr lang="en-US" altLang="zh-CN" b="0" i="0" dirty="0">
                    <a:solidFill>
                      <a:srgbClr val="000000"/>
                    </a:solidFill>
                    <a:latin typeface="微软雅黑" pitchFamily="34" charset="0"/>
                    <a:ea typeface="楷体" pitchFamily="34" charset="-122"/>
                    <a:cs typeface="微软雅黑" pitchFamily="34" charset="-120"/>
                  </a:rPr>
                  <a:t>与</a:t>
                </a:r>
                <a14:m>
                  <m:oMath xmlns:m="http://schemas.openxmlformats.org/officeDocument/2006/math">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𝑣</m:t>
                        </m:r>
                      </m:e>
                      <m:sup>
                        <m:r>
                          <a:rPr lang="en-US" altLang="zh-CN"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楷体" pitchFamily="34" charset="-122"/>
                    <a:cs typeface="微软雅黑" pitchFamily="34" charset="-120"/>
                  </a:rPr>
                  <a:t>的关系</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进一步求解</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9" name="QC_4_EX.25_1#e3b8939f8?vop=1&amp;pid=55ab4b4ac&amp;color=0,0,0&amp;vtp=1&amp;bbb=1&amp;hb=1"/>
              <p:cNvSpPr>
                <a:spLocks noRot="1" noChangeAspect="1" noMove="1" noResize="1" noEditPoints="1" noAdjustHandles="1" noChangeArrowheads="1" noChangeShapeType="1" noTextEdit="1"/>
              </p:cNvSpPr>
              <p:nvPr/>
            </p:nvSpPr>
            <p:spPr>
              <a:xfrm>
                <a:off x="832104" y="5347462"/>
                <a:ext cx="10533888" cy="703580"/>
              </a:xfrm>
              <a:prstGeom prst="rect">
                <a:avLst/>
              </a:prstGeom>
              <a:blipFill>
                <a:blip r:embed="rId7"/>
                <a:stretch>
                  <a:fillRect l="-1389" t="-4310" r="-637" b="-1982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9">
                                            <p:bg/>
                                          </p:spTgt>
                                        </p:tgtEl>
                                        <p:attrNameLst>
                                          <p:attrName>style.visibility</p:attrName>
                                        </p:attrNameLst>
                                      </p:cBhvr>
                                      <p:to>
                                        <p:strVal val="visible"/>
                                      </p:to>
                                    </p:set>
                                    <p:anim calcmode="lin" valueType="num">
                                      <p:cBhvr additive="base">
                                        <p:cTn id="1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9">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9">
                                            <p:txEl>
                                              <p:pRg st="0" end="0"/>
                                            </p:txEl>
                                          </p:spTgt>
                                        </p:tgtEl>
                                        <p:attrNameLst>
                                          <p:attrName>style.visibility</p:attrName>
                                        </p:attrNameLst>
                                      </p:cBhvr>
                                      <p:to>
                                        <p:strVal val="visible"/>
                                      </p:to>
                                    </p:set>
                                    <p:anim calcmode="lin" valueType="num">
                                      <p:cBhvr additive="base">
                                        <p:cTn id="2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9">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9">
                                            <p:txEl>
                                              <p:pRg st="1" end="1"/>
                                            </p:txEl>
                                          </p:spTgt>
                                        </p:tgtEl>
                                        <p:attrNameLst>
                                          <p:attrName>style.visibility</p:attrName>
                                        </p:attrNameLst>
                                      </p:cBhvr>
                                      <p:to>
                                        <p:strVal val="visible"/>
                                      </p:to>
                                    </p:set>
                                    <p:anim calcmode="lin" valueType="num">
                                      <p:cBhvr additive="base">
                                        <p:cTn id="25"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9"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26_1#e3b8939f8?vop=1&amp;pid=55ab4b4ac&amp;color=0,0,0&amp;vtp=1&amp;bt=1&amp;bbb=1&amp;hb=1"/>
              <p:cNvSpPr/>
              <p:nvPr/>
            </p:nvSpPr>
            <p:spPr>
              <a:xfrm>
                <a:off x="832104" y="1512000"/>
                <a:ext cx="10533888" cy="21323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【解析】由图像可知，当</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，即杆对小球无弹力作用</a:t>
                </a:r>
                <a:r>
                  <a:rPr lang="en-US" altLang="zh-CN" sz="1800" b="0" i="0">
                    <a:solidFill>
                      <a:srgbClr val="000000"/>
                    </a:solidFill>
                    <a:latin typeface="微软雅黑" pitchFamily="34" charset="0"/>
                    <a:ea typeface="微软雅黑" pitchFamily="34" charset="-122"/>
                    <a:cs typeface="微软雅黑" pitchFamily="34" charset="-120"/>
                  </a:rPr>
                  <a:t>，此时重力提供小球做圆周运动的向</a:t>
                </a:r>
              </a:p>
              <a:p>
                <a:pPr latinLnBrk="1">
                  <a:lnSpc>
                    <a:spcPts val="3500"/>
                  </a:lnSpc>
                </a:pPr>
                <a:r>
                  <a:rPr lang="en-US" altLang="zh-CN" sz="1800" b="0" i="0">
                    <a:solidFill>
                      <a:srgbClr val="000000"/>
                    </a:solidFill>
                    <a:latin typeface="微软雅黑" pitchFamily="34" charset="0"/>
                    <a:ea typeface="微软雅黑" pitchFamily="34" charset="-122"/>
                    <a:cs typeface="微软雅黑" pitchFamily="34" charset="-120"/>
                  </a:rPr>
                  <a:t>心力</a:t>
                </a:r>
                <a:r>
                  <a:rPr lang="en-US" altLang="zh-CN" sz="1800" b="0" i="0" dirty="0">
                    <a:solidFill>
                      <a:srgbClr val="000000"/>
                    </a:solidFill>
                    <a:latin typeface="微软雅黑" pitchFamily="34" charset="0"/>
                    <a:ea typeface="微软雅黑" pitchFamily="34" charset="-122"/>
                    <a:cs typeface="微软雅黑" pitchFamily="34" charset="-120"/>
                  </a:rPr>
                  <a:t>，有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𝑏</m:t>
                        </m:r>
                      </m:num>
                      <m:den>
                        <m:r>
                          <a:rPr lang="en-US" altLang="zh-CN" sz="1800" b="0" i="0">
                            <a:solidFill>
                              <a:srgbClr val="000000"/>
                            </a:solidFill>
                            <a:latin typeface="Cambria Math" pitchFamily="34" charset="0"/>
                            <a:ea typeface="Cambria Math" pitchFamily="34" charset="-122"/>
                            <a:cs typeface="Cambria Math" pitchFamily="34" charset="-120"/>
                          </a:rPr>
                          <m:t>𝑅</m:t>
                        </m:r>
                      </m:den>
                    </m:f>
                  </m:oMath>
                </a14:m>
                <a:r>
                  <a:rPr lang="en-US" altLang="zh-CN" sz="1800" b="0" i="0" dirty="0">
                    <a:solidFill>
                      <a:srgbClr val="000000"/>
                    </a:solidFill>
                    <a:latin typeface="微软雅黑" pitchFamily="34" charset="0"/>
                    <a:ea typeface="微软雅黑" pitchFamily="34" charset="-122"/>
                    <a:cs typeface="微软雅黑" pitchFamily="34" charset="-120"/>
                  </a:rPr>
                  <a:t>，可得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𝑔</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𝑏</m:t>
                        </m:r>
                      </m:num>
                      <m:den>
                        <m:r>
                          <a:rPr lang="en-US" altLang="zh-CN" sz="1800" b="0" i="0">
                            <a:solidFill>
                              <a:srgbClr val="000000"/>
                            </a:solidFill>
                            <a:latin typeface="Cambria Math" pitchFamily="34" charset="0"/>
                            <a:ea typeface="Cambria Math" pitchFamily="34" charset="-122"/>
                            <a:cs typeface="Cambria Math" pitchFamily="34" charset="-120"/>
                          </a:rPr>
                          <m:t>𝑅</m:t>
                        </m:r>
                      </m:den>
                    </m:f>
                  </m:oMath>
                </a14:m>
                <a:r>
                  <a:rPr lang="en-US" altLang="zh-CN" sz="1800" b="0" i="0" dirty="0">
                    <a:solidFill>
                      <a:srgbClr val="000000"/>
                    </a:solidFill>
                    <a:latin typeface="微软雅黑" pitchFamily="34" charset="0"/>
                    <a:ea typeface="微软雅黑" pitchFamily="34" charset="-122"/>
                    <a:cs typeface="微软雅黑" pitchFamily="34" charset="-120"/>
                  </a:rPr>
                  <a:t>，故A错误；由图像知，当</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800" b="0" i="0" dirty="0">
                    <a:solidFill>
                      <a:srgbClr val="000000"/>
                    </a:solidFill>
                    <a:latin typeface="微软雅黑" pitchFamily="34" charset="0"/>
                    <a:ea typeface="微软雅黑" pitchFamily="34" charset="-122"/>
                    <a:cs typeface="微软雅黑" pitchFamily="34" charset="-120"/>
                  </a:rPr>
                  <a:t>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，故有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，即杆对小球</a:t>
                </a:r>
              </a:p>
              <a:p>
                <a:pPr latinLnBrk="1">
                  <a:lnSpc>
                    <a:spcPts val="3700"/>
                  </a:lnSpc>
                </a:pPr>
                <a:r>
                  <a:rPr lang="en-US" altLang="zh-CN" sz="1800" b="0" i="0">
                    <a:solidFill>
                      <a:srgbClr val="000000"/>
                    </a:solidFill>
                    <a:latin typeface="微软雅黑" pitchFamily="34" charset="0"/>
                    <a:ea typeface="微软雅黑" pitchFamily="34" charset="-122"/>
                    <a:cs typeface="微软雅黑" pitchFamily="34" charset="-120"/>
                  </a:rPr>
                  <a:t>的弹力大小等于小球的重力大小</a:t>
                </a:r>
                <a:r>
                  <a:rPr lang="en-US" altLang="zh-CN" sz="1800" b="0" i="0" dirty="0">
                    <a:solidFill>
                      <a:srgbClr val="000000"/>
                    </a:solidFill>
                    <a:latin typeface="微软雅黑" pitchFamily="34" charset="0"/>
                    <a:ea typeface="微软雅黑" pitchFamily="34" charset="-122"/>
                    <a:cs typeface="微软雅黑" pitchFamily="34" charset="-120"/>
                  </a:rPr>
                  <a:t>，方向竖直向上，解得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𝑎</m:t>
                        </m:r>
                      </m:num>
                      <m:den>
                        <m:r>
                          <a:rPr lang="en-US" altLang="zh-CN" sz="1800" b="0" i="0">
                            <a:solidFill>
                              <a:srgbClr val="000000"/>
                            </a:solidFill>
                            <a:latin typeface="Cambria Math" pitchFamily="34" charset="0"/>
                            <a:ea typeface="Cambria Math" pitchFamily="34" charset="-122"/>
                            <a:cs typeface="Cambria Math" pitchFamily="34" charset="-120"/>
                          </a:rPr>
                          <m:t>𝑔</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𝑎𝑅</m:t>
                        </m:r>
                      </m:num>
                      <m:den>
                        <m:r>
                          <a:rPr lang="en-US" altLang="zh-CN" sz="1800" b="0" i="0">
                            <a:solidFill>
                              <a:srgbClr val="000000"/>
                            </a:solidFill>
                            <a:latin typeface="Cambria Math" pitchFamily="34" charset="0"/>
                            <a:ea typeface="Cambria Math" pitchFamily="34" charset="-122"/>
                            <a:cs typeface="Cambria Math" pitchFamily="34" charset="-120"/>
                          </a:rPr>
                          <m:t>𝑏</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，根据牛顿第三定律可知小球对杆的弹</a:t>
                </a:r>
              </a:p>
              <a:p>
                <a:pPr latinLnBrk="1">
                  <a:lnSpc>
                    <a:spcPts val="3500"/>
                  </a:lnSpc>
                </a:pPr>
                <a:r>
                  <a:rPr lang="en-US" altLang="zh-CN" sz="1800" b="0" i="0">
                    <a:solidFill>
                      <a:srgbClr val="000000"/>
                    </a:solidFill>
                    <a:latin typeface="微软雅黑" pitchFamily="34" charset="0"/>
                    <a:ea typeface="微软雅黑" pitchFamily="34" charset="-122"/>
                    <a:cs typeface="微软雅黑" pitchFamily="34" charset="-120"/>
                  </a:rPr>
                  <a:t>力方向竖直向下</a:t>
                </a:r>
                <a:r>
                  <a:rPr lang="en-US" altLang="zh-CN" sz="1800" b="0" i="0" dirty="0">
                    <a:solidFill>
                      <a:srgbClr val="000000"/>
                    </a:solidFill>
                    <a:latin typeface="微软雅黑" pitchFamily="34" charset="0"/>
                    <a:ea typeface="微软雅黑" pitchFamily="34" charset="-122"/>
                    <a:cs typeface="微软雅黑" pitchFamily="34" charset="-120"/>
                  </a:rPr>
                  <a:t>，故B、D错误；当</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时，有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𝑚</m:t>
                        </m:r>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𝑏</m:t>
                        </m:r>
                      </m:num>
                      <m:den>
                        <m:r>
                          <a:rPr lang="en-US" altLang="zh-CN" sz="1800" b="0" i="0">
                            <a:solidFill>
                              <a:srgbClr val="000000"/>
                            </a:solidFill>
                            <a:latin typeface="Cambria Math" pitchFamily="34" charset="0"/>
                            <a:ea typeface="Cambria Math" pitchFamily="34" charset="-122"/>
                            <a:cs typeface="Cambria Math" pitchFamily="34" charset="-120"/>
                          </a:rPr>
                          <m:t>𝑅</m:t>
                        </m:r>
                      </m:den>
                    </m:f>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𝑚𝑔</m:t>
                    </m:r>
                  </m:oMath>
                </a14:m>
                <a:r>
                  <a:rPr lang="en-US" altLang="zh-CN" sz="1800"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，即小球受到的</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弹力大小等于重力大小</a:t>
                </a:r>
                <a:r>
                  <a:rPr lang="en-US" altLang="zh-CN" b="0" i="0" dirty="0">
                    <a:solidFill>
                      <a:srgbClr val="000000"/>
                    </a:solidFill>
                    <a:latin typeface="微软雅黑" pitchFamily="34" charset="0"/>
                    <a:ea typeface="微软雅黑" pitchFamily="34" charset="-122"/>
                    <a:cs typeface="微软雅黑" pitchFamily="34" charset="-120"/>
                  </a:rPr>
                  <a:t>，故C正确.</a:t>
                </a:r>
                <a:endParaRPr lang="en-US" altLang="zh-CN" dirty="0"/>
              </a:p>
            </p:txBody>
          </p:sp>
        </mc:Choice>
        <mc:Fallback>
          <p:sp>
            <p:nvSpPr>
              <p:cNvPr id="2" name="QC_4_AS.26_1#e3b8939f8?vop=1&amp;pid=55ab4b4ac&amp;color=0,0,0&amp;vtp=1&amp;bt=1&amp;bbb=1&amp;hb=1"/>
              <p:cNvSpPr>
                <a:spLocks noRot="1" noChangeAspect="1" noMove="1" noResize="1" noEditPoints="1" noAdjustHandles="1" noChangeArrowheads="1" noChangeShapeType="1" noTextEdit="1"/>
              </p:cNvSpPr>
              <p:nvPr/>
            </p:nvSpPr>
            <p:spPr>
              <a:xfrm>
                <a:off x="832104" y="1512000"/>
                <a:ext cx="10533888" cy="2132330"/>
              </a:xfrm>
              <a:prstGeom prst="rect">
                <a:avLst/>
              </a:prstGeom>
              <a:blipFill>
                <a:blip r:embed="rId3"/>
                <a:stretch>
                  <a:fillRect l="-1389" r="-1157" b="-657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C_4_EX.27_1#e3b8939f8?vop=1&amp;pid=55ab4b4ac&amp;color=0,0,0&amp;vtp=1&amp;bbb=1"/>
              <p:cNvSpPr/>
              <p:nvPr/>
            </p:nvSpPr>
            <p:spPr>
              <a:xfrm>
                <a:off x="832104" y="3691002"/>
                <a:ext cx="10533888"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0000"/>
                    </a:solidFill>
                    <a:latin typeface="微软雅黑" pitchFamily="34" charset="0"/>
                    <a:ea typeface="微软雅黑" pitchFamily="34" charset="-122"/>
                    <a:cs typeface="微软雅黑" pitchFamily="34" charset="-120"/>
                  </a:rPr>
                  <a:t>关</a:t>
                </a:r>
                <a:r>
                  <a:rPr lang="en-US" altLang="zh-CN" sz="1800" b="1" i="0" spc="-50" dirty="0">
                    <a:solidFill>
                      <a:srgbClr val="000000"/>
                    </a:solidFill>
                    <a:latin typeface="微软雅黑" pitchFamily="34" charset="0"/>
                    <a:ea typeface="微软雅黑" pitchFamily="34" charset="-122"/>
                    <a:cs typeface="微软雅黑" pitchFamily="34" charset="-120"/>
                  </a:rPr>
                  <a:t>键点拨</a:t>
                </a:r>
                <a:r>
                  <a:rPr lang="en-US" altLang="zh-CN" sz="1800" b="1" i="0" spc="-50" dirty="0">
                    <a:solidFill>
                      <a:srgbClr val="000000"/>
                    </a:solidFill>
                    <a:latin typeface="SimSun" pitchFamily="34" charset="0"/>
                    <a:ea typeface="SimSun" pitchFamily="34" charset="-122"/>
                    <a:cs typeface="SimSun" pitchFamily="34" charset="-120"/>
                  </a:rPr>
                  <a:t> </a:t>
                </a:r>
                <a:r>
                  <a:rPr lang="en-US" altLang="zh-CN" sz="1800" b="0" i="0" spc="-50" dirty="0">
                    <a:solidFill>
                      <a:srgbClr val="000000"/>
                    </a:solidFill>
                    <a:latin typeface="微软雅黑" pitchFamily="34" charset="0"/>
                    <a:ea typeface="楷体" pitchFamily="34" charset="-122"/>
                    <a:cs typeface="微软雅黑" pitchFamily="34" charset="-120"/>
                  </a:rPr>
                  <a:t>分析</a:t>
                </a:r>
                <a14:m>
                  <m:oMath xmlns:m="http://schemas.openxmlformats.org/officeDocument/2006/math">
                    <m:r>
                      <a:rPr lang="en-US" altLang="zh-CN" sz="1800" b="0" i="0" spc="-50">
                        <a:solidFill>
                          <a:srgbClr val="000000"/>
                        </a:solidFill>
                        <a:latin typeface="Cambria Math" pitchFamily="34" charset="0"/>
                        <a:ea typeface="Cambria Math" pitchFamily="34" charset="-122"/>
                        <a:cs typeface="Cambria Math" pitchFamily="34" charset="-120"/>
                      </a:rPr>
                      <m:t>𝐹</m:t>
                    </m:r>
                    <m:r>
                      <a:rPr lang="en-US" altLang="zh-CN" sz="1800" b="0" i="0" spc="-50">
                        <a:solidFill>
                          <a:srgbClr val="000000"/>
                        </a:solidFill>
                        <a:latin typeface="Cambria Math" pitchFamily="34" charset="0"/>
                        <a:ea typeface="Cambria Math" pitchFamily="34" charset="-122"/>
                        <a:cs typeface="Cambria Math" pitchFamily="34" charset="-120"/>
                      </a:rPr>
                      <m:t>−</m:t>
                    </m:r>
                    <m:sSup>
                      <m:sSupPr>
                        <m:ctrlPr>
                          <a:rPr lang="en-US" altLang="zh-CN" sz="1800" b="0" i="1" spc="-50"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spc="-50">
                            <a:solidFill>
                              <a:srgbClr val="000000"/>
                            </a:solidFill>
                            <a:latin typeface="Cambria Math" pitchFamily="34" charset="0"/>
                            <a:ea typeface="Cambria Math" pitchFamily="34" charset="-122"/>
                            <a:cs typeface="Cambria Math" pitchFamily="34" charset="-120"/>
                          </a:rPr>
                          <m:t>𝑣</m:t>
                        </m:r>
                      </m:e>
                      <m:sup>
                        <m:r>
                          <a:rPr lang="en-US" altLang="zh-CN" sz="1800" b="0" i="0" spc="-50">
                            <a:solidFill>
                              <a:srgbClr val="000000"/>
                            </a:solidFill>
                            <a:latin typeface="Cambria Math" pitchFamily="34" charset="0"/>
                            <a:ea typeface="Cambria Math" pitchFamily="34" charset="-122"/>
                            <a:cs typeface="Cambria Math" pitchFamily="34" charset="-120"/>
                          </a:rPr>
                          <m:t>2</m:t>
                        </m:r>
                      </m:sup>
                    </m:sSup>
                  </m:oMath>
                </a14:m>
                <a:r>
                  <a:rPr lang="en-US" altLang="zh-CN" sz="1800" b="0" i="0" spc="-50" dirty="0">
                    <a:solidFill>
                      <a:srgbClr val="000000"/>
                    </a:solidFill>
                    <a:latin typeface="微软雅黑" pitchFamily="34" charset="0"/>
                    <a:ea typeface="楷体" pitchFamily="34" charset="-122"/>
                    <a:cs typeface="微软雅黑" pitchFamily="34" charset="-120"/>
                  </a:rPr>
                  <a:t>图像的特殊点</a:t>
                </a:r>
                <a:r>
                  <a:rPr lang="en-US" altLang="zh-CN" sz="1800" b="0" i="0" spc="-5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1800" b="0" i="1" spc="-50"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spc="-50">
                            <a:solidFill>
                              <a:srgbClr val="000000"/>
                            </a:solidFill>
                            <a:latin typeface="Cambria Math" pitchFamily="34" charset="0"/>
                            <a:ea typeface="Cambria Math" pitchFamily="34" charset="-122"/>
                            <a:cs typeface="Cambria Math" pitchFamily="34" charset="-120"/>
                          </a:rPr>
                          <m:t>𝑣</m:t>
                        </m:r>
                      </m:e>
                      <m:sup>
                        <m:r>
                          <a:rPr lang="en-US" altLang="zh-CN" sz="1800" b="0" i="0" spc="-50">
                            <a:solidFill>
                              <a:srgbClr val="000000"/>
                            </a:solidFill>
                            <a:latin typeface="Cambria Math" pitchFamily="34" charset="0"/>
                            <a:ea typeface="Cambria Math" pitchFamily="34" charset="-122"/>
                            <a:cs typeface="Cambria Math" pitchFamily="34" charset="-120"/>
                          </a:rPr>
                          <m:t>2</m:t>
                        </m:r>
                      </m:sup>
                    </m:sSup>
                    <m:r>
                      <a:rPr lang="en-US" altLang="zh-CN" sz="1800" b="0" i="0" spc="-50">
                        <a:solidFill>
                          <a:srgbClr val="000000"/>
                        </a:solidFill>
                        <a:latin typeface="Cambria Math" pitchFamily="34" charset="0"/>
                        <a:ea typeface="Cambria Math" pitchFamily="34" charset="-122"/>
                        <a:cs typeface="Cambria Math" pitchFamily="34" charset="-120"/>
                      </a:rPr>
                      <m:t>=0</m:t>
                    </m:r>
                  </m:oMath>
                </a14:m>
                <a:r>
                  <a:rPr lang="en-US" altLang="zh-CN" sz="1800" b="0" i="0" spc="-50" dirty="0">
                    <a:solidFill>
                      <a:srgbClr val="000000"/>
                    </a:solidFill>
                    <a:latin typeface="微软雅黑" pitchFamily="34" charset="0"/>
                    <a:ea typeface="楷体" pitchFamily="34" charset="-122"/>
                    <a:cs typeface="微软雅黑" pitchFamily="34" charset="-120"/>
                  </a:rPr>
                  <a:t>时</a:t>
                </a:r>
                <a:r>
                  <a:rPr lang="en-US" altLang="zh-CN" sz="1800" b="0" i="0" spc="-50" dirty="0">
                    <a:solidFill>
                      <a:srgbClr val="000000"/>
                    </a:solidFill>
                    <a:latin typeface="微软雅黑" pitchFamily="34" charset="0"/>
                    <a:ea typeface="微软雅黑" pitchFamily="34" charset="-122"/>
                    <a:cs typeface="微软雅黑" pitchFamily="34" charset="-120"/>
                  </a:rPr>
                  <a:t>，</a:t>
                </a:r>
                <a:r>
                  <a:rPr lang="en-US" altLang="zh-CN" sz="1800" b="0" i="0" spc="-50" dirty="0">
                    <a:solidFill>
                      <a:srgbClr val="000000"/>
                    </a:solidFill>
                    <a:latin typeface="微软雅黑" pitchFamily="34" charset="0"/>
                    <a:ea typeface="楷体" pitchFamily="34" charset="-122"/>
                    <a:cs typeface="微软雅黑" pitchFamily="34" charset="-120"/>
                  </a:rPr>
                  <a:t>向心力为零</a:t>
                </a:r>
                <a:r>
                  <a:rPr lang="en-US" altLang="zh-CN" sz="1800" b="0" i="0" spc="-5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pc="-50">
                        <a:solidFill>
                          <a:srgbClr val="000000"/>
                        </a:solidFill>
                        <a:latin typeface="Cambria Math" pitchFamily="34" charset="0"/>
                        <a:ea typeface="Cambria Math" pitchFamily="34" charset="-122"/>
                        <a:cs typeface="Cambria Math" pitchFamily="34" charset="-120"/>
                      </a:rPr>
                      <m:t>𝐹</m:t>
                    </m:r>
                    <m:r>
                      <a:rPr lang="en-US" altLang="zh-CN" sz="1800" b="0" i="0" spc="-50">
                        <a:solidFill>
                          <a:srgbClr val="000000"/>
                        </a:solidFill>
                        <a:latin typeface="Cambria Math" pitchFamily="34" charset="0"/>
                        <a:ea typeface="Cambria Math" pitchFamily="34" charset="-122"/>
                        <a:cs typeface="Cambria Math" pitchFamily="34" charset="-120"/>
                      </a:rPr>
                      <m:t>=</m:t>
                    </m:r>
                    <m:r>
                      <a:rPr lang="en-US" altLang="zh-CN" sz="1800" b="0" i="0" spc="-50">
                        <a:solidFill>
                          <a:srgbClr val="000000"/>
                        </a:solidFill>
                        <a:latin typeface="Cambria Math" pitchFamily="34" charset="0"/>
                        <a:ea typeface="Cambria Math" pitchFamily="34" charset="-122"/>
                        <a:cs typeface="Cambria Math" pitchFamily="34" charset="-120"/>
                      </a:rPr>
                      <m:t>𝑚𝑔</m:t>
                    </m:r>
                  </m:oMath>
                </a14:m>
                <a:r>
                  <a:rPr lang="en-US" altLang="zh-CN" sz="1800" b="0" i="0" spc="-5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1800" b="0" i="1" spc="-50"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spc="-50">
                            <a:solidFill>
                              <a:srgbClr val="000000"/>
                            </a:solidFill>
                            <a:latin typeface="Cambria Math" pitchFamily="34" charset="0"/>
                            <a:ea typeface="Cambria Math" pitchFamily="34" charset="-122"/>
                            <a:cs typeface="Cambria Math" pitchFamily="34" charset="-120"/>
                          </a:rPr>
                          <m:t>𝑣</m:t>
                        </m:r>
                      </m:e>
                      <m:sup>
                        <m:r>
                          <a:rPr lang="en-US" altLang="zh-CN" sz="1800" b="0" i="0" spc="-50">
                            <a:solidFill>
                              <a:srgbClr val="000000"/>
                            </a:solidFill>
                            <a:latin typeface="Cambria Math" pitchFamily="34" charset="0"/>
                            <a:ea typeface="Cambria Math" pitchFamily="34" charset="-122"/>
                            <a:cs typeface="Cambria Math" pitchFamily="34" charset="-120"/>
                          </a:rPr>
                          <m:t>2</m:t>
                        </m:r>
                      </m:sup>
                    </m:sSup>
                    <m:r>
                      <a:rPr lang="en-US" altLang="zh-CN" sz="1800" b="0" i="0" spc="-50">
                        <a:solidFill>
                          <a:srgbClr val="000000"/>
                        </a:solidFill>
                        <a:latin typeface="Cambria Math" pitchFamily="34" charset="0"/>
                        <a:ea typeface="Cambria Math" pitchFamily="34" charset="-122"/>
                        <a:cs typeface="Cambria Math" pitchFamily="34" charset="-120"/>
                      </a:rPr>
                      <m:t>=</m:t>
                    </m:r>
                    <m:r>
                      <a:rPr lang="en-US" altLang="zh-CN" sz="1800" b="0" i="0" spc="-50">
                        <a:solidFill>
                          <a:srgbClr val="000000"/>
                        </a:solidFill>
                        <a:latin typeface="Cambria Math" pitchFamily="34" charset="0"/>
                        <a:ea typeface="Cambria Math" pitchFamily="34" charset="-122"/>
                        <a:cs typeface="Cambria Math" pitchFamily="34" charset="-120"/>
                      </a:rPr>
                      <m:t>𝑏</m:t>
                    </m:r>
                  </m:oMath>
                </a14:m>
                <a:r>
                  <a:rPr lang="en-US" altLang="zh-CN" sz="1800" b="0" i="0" spc="-50" dirty="0">
                    <a:solidFill>
                      <a:srgbClr val="000000"/>
                    </a:solidFill>
                    <a:latin typeface="微软雅黑" pitchFamily="34" charset="0"/>
                    <a:ea typeface="楷体" pitchFamily="34" charset="-122"/>
                    <a:cs typeface="微软雅黑" pitchFamily="34" charset="-120"/>
                  </a:rPr>
                  <a:t>时</a:t>
                </a:r>
                <a:r>
                  <a:rPr lang="en-US" altLang="zh-CN" sz="1800" b="0" i="0" spc="-5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pc="-50">
                        <a:solidFill>
                          <a:srgbClr val="000000"/>
                        </a:solidFill>
                        <a:latin typeface="Cambria Math" pitchFamily="34" charset="0"/>
                        <a:ea typeface="Cambria Math" pitchFamily="34" charset="-122"/>
                        <a:cs typeface="Cambria Math" pitchFamily="34" charset="-120"/>
                      </a:rPr>
                      <m:t>𝐹</m:t>
                    </m:r>
                    <m:r>
                      <a:rPr lang="en-US" altLang="zh-CN" sz="1800" b="0" i="0" spc="-50">
                        <a:solidFill>
                          <a:srgbClr val="00000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spc="-50" dirty="0">
                    <a:solidFill>
                      <a:srgbClr val="000000"/>
                    </a:solidFill>
                    <a:latin typeface="微软雅黑" pitchFamily="34" charset="0"/>
                    <a:ea typeface="微软雅黑" pitchFamily="34" charset="-122"/>
                    <a:cs typeface="微软雅黑" pitchFamily="34" charset="-120"/>
                  </a:rPr>
                  <a:t>，</a:t>
                </a:r>
                <a:r>
                  <a:rPr lang="en-US" altLang="zh-CN" sz="1800" b="0" i="0" spc="-50" dirty="0">
                    <a:solidFill>
                      <a:srgbClr val="000000"/>
                    </a:solidFill>
                    <a:latin typeface="微软雅黑" pitchFamily="34" charset="0"/>
                    <a:ea typeface="楷体" pitchFamily="34" charset="-122"/>
                    <a:cs typeface="微软雅黑" pitchFamily="34" charset="-120"/>
                  </a:rPr>
                  <a:t>重力提供向心力</a:t>
                </a:r>
                <a:r>
                  <a:rPr lang="en-US" altLang="zh-CN" sz="1800" b="0" i="0" spc="-50" dirty="0">
                    <a:solidFill>
                      <a:srgbClr val="000000"/>
                    </a:solidFill>
                    <a:latin typeface="微软雅黑" pitchFamily="34" charset="0"/>
                    <a:ea typeface="微软雅黑" pitchFamily="34" charset="-122"/>
                    <a:cs typeface="微软雅黑" pitchFamily="34" charset="-120"/>
                  </a:rPr>
                  <a:t>.</a:t>
                </a:r>
                <a:endParaRPr lang="en-US" altLang="zh-CN" sz="1800" spc="-50" dirty="0"/>
              </a:p>
            </p:txBody>
          </p:sp>
        </mc:Choice>
        <mc:Fallback>
          <p:sp>
            <p:nvSpPr>
              <p:cNvPr id="3" name="QC_4_EX.27_1#e3b8939f8?vop=1&amp;pid=55ab4b4ac&amp;color=0,0,0&amp;vtp=1&amp;bbb=1"/>
              <p:cNvSpPr>
                <a:spLocks noRot="1" noChangeAspect="1" noMove="1" noResize="1" noEditPoints="1" noAdjustHandles="1" noChangeArrowheads="1" noChangeShapeType="1" noTextEdit="1"/>
              </p:cNvSpPr>
              <p:nvPr/>
            </p:nvSpPr>
            <p:spPr>
              <a:xfrm>
                <a:off x="832104" y="3691002"/>
                <a:ext cx="10533888" cy="360680"/>
              </a:xfrm>
              <a:prstGeom prst="rect">
                <a:avLst/>
              </a:prstGeom>
              <a:blipFill>
                <a:blip r:embed="rId4"/>
                <a:stretch>
                  <a:fillRect l="-1389" t="-3333" r="-1389" b="-3833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28_1#1d61cf3ba?vop=1&amp;pid=55ab4b4ac&amp;color=0,0,0&amp;vtp=1&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6.</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多选</a:t>
                </a:r>
                <a:r>
                  <a:rPr lang="en-US" altLang="zh-CN" sz="1800" b="0" i="0" dirty="0">
                    <a:solidFill>
                      <a:srgbClr val="000000"/>
                    </a:solidFill>
                    <a:latin typeface="微软雅黑" pitchFamily="34" charset="0"/>
                    <a:ea typeface="微软雅黑" pitchFamily="34" charset="-122"/>
                    <a:cs typeface="微软雅黑" pitchFamily="34" charset="-120"/>
                  </a:rPr>
                  <a:t>）如图甲、乙所示，分别用长度均为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的轻质细绳和轻质细杆的一端拴接质量均为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kg</m:t>
                    </m:r>
                  </m:oMath>
                </a14:m>
                <a:r>
                  <a:rPr lang="en-US" altLang="zh-CN" sz="1800" b="0" i="0" dirty="0">
                    <a:solidFill>
                      <a:srgbClr val="000000"/>
                    </a:solidFill>
                    <a:latin typeface="微软雅黑" pitchFamily="34" charset="0"/>
                    <a:ea typeface="微软雅黑" pitchFamily="34" charset="-122"/>
                    <a:cs typeface="微软雅黑" pitchFamily="34" charset="-120"/>
                  </a:rPr>
                  <a:t>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两球</a:t>
                </a:r>
                <a:r>
                  <a:rPr lang="en-US" altLang="zh-CN" sz="1800" b="0" i="0" dirty="0">
                    <a:solidFill>
                      <a:srgbClr val="000000"/>
                    </a:solidFill>
                    <a:latin typeface="微软雅黑" pitchFamily="34" charset="0"/>
                    <a:ea typeface="微软雅黑" pitchFamily="34" charset="-122"/>
                    <a:cs typeface="微软雅黑" pitchFamily="34" charset="-120"/>
                  </a:rPr>
                  <a:t>，另一端分别固定在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点，现让</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两球分别绕</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点在竖直平面内做圆周运动</a:t>
                </a:r>
                <a:r>
                  <a:rPr lang="en-US" altLang="zh-CN" sz="1800" b="0" i="0">
                    <a:solidFill>
                      <a:srgbClr val="000000"/>
                    </a:solidFill>
                    <a:latin typeface="微软雅黑" pitchFamily="34" charset="0"/>
                    <a:ea typeface="微软雅黑" pitchFamily="34" charset="-122"/>
                    <a:cs typeface="微软雅黑" pitchFamily="34" charset="-120"/>
                  </a:rPr>
                  <a:t>，小球均可视</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为质点</a:t>
                </a:r>
                <a:r>
                  <a:rPr lang="en-US" altLang="zh-CN" b="0" i="0" dirty="0">
                    <a:solidFill>
                      <a:srgbClr val="000000"/>
                    </a:solidFill>
                    <a:latin typeface="微软雅黑" pitchFamily="34" charset="0"/>
                    <a:ea typeface="微软雅黑" pitchFamily="34" charset="-122"/>
                    <a:cs typeface="微软雅黑" pitchFamily="34" charset="-120"/>
                  </a:rPr>
                  <a:t>，不计空气阻力，重力加速度</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r>
                      <a:rPr lang="en-US" altLang="zh-CN" b="0" i="0">
                        <a:solidFill>
                          <a:srgbClr val="000000"/>
                        </a:solidFill>
                        <a:latin typeface="Cambria Math" pitchFamily="34" charset="0"/>
                        <a:ea typeface="Cambria Math" pitchFamily="34" charset="-122"/>
                        <a:cs typeface="Cambria Math" pitchFamily="34" charset="-120"/>
                      </a:rPr>
                      <m:t>=10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s</m:t>
                        </m:r>
                      </m:e>
                      <m:sup>
                        <m:r>
                          <a:rPr lang="en-US" altLang="zh-CN"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28_1#1d61cf3ba?vop=1&amp;pid=55ab4b4ac&amp;color=0,0,0&amp;vtp=1&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r="-810" b="-12308"/>
                </a:stretch>
              </a:blipFill>
              <a:ln/>
            </p:spPr>
            <p:txBody>
              <a:bodyPr/>
              <a:lstStyle/>
              <a:p>
                <a:r>
                  <a:rPr lang="zh-CN" altLang="en-US">
                    <a:noFill/>
                  </a:rPr>
                  <a:t> </a:t>
                </a:r>
              </a:p>
            </p:txBody>
          </p:sp>
        </mc:Fallback>
      </mc:AlternateContent>
      <p:pic>
        <p:nvPicPr>
          <p:cNvPr id="4" name="QC_4_BD.28_3#1d61cf3ba?iti=5&amp;htil=1&amp;vop=1&amp;pid=55ab4b4ac&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953512" y="2834832"/>
            <a:ext cx="1014984" cy="115214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28_4#1d61cf3ba?iti=6&amp;htil=1&amp;vop=1&amp;pid=55ab4b4ac&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8220456" y="2843976"/>
            <a:ext cx="1014984" cy="11430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4_BD.28_5#1d61cf3ba?iti=5&amp;htil=1&amp;vop=1&amp;pid=55ab4b4ac&amp;color=0,0,0&amp;vtp=1"/>
          <p:cNvSpPr/>
          <p:nvPr/>
        </p:nvSpPr>
        <p:spPr>
          <a:xfrm>
            <a:off x="3320510" y="4113976"/>
            <a:ext cx="280988" cy="767080"/>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甲</a:t>
            </a:r>
            <a:endParaRPr lang="en-US" altLang="zh-CN" sz="1800" dirty="0"/>
          </a:p>
        </p:txBody>
      </p:sp>
      <p:sp>
        <p:nvSpPr>
          <p:cNvPr id="7" name="QC_4_BD.28_6#1d61cf3ba?iti=6&amp;htil=1&amp;vop=1&amp;pid=55ab4b4ac&amp;color=0,0,0&amp;vtp=1"/>
          <p:cNvSpPr/>
          <p:nvPr/>
        </p:nvSpPr>
        <p:spPr>
          <a:xfrm>
            <a:off x="8587454" y="4113976"/>
            <a:ext cx="280988" cy="767080"/>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乙</a:t>
            </a:r>
            <a:endParaRPr lang="en-US" altLang="zh-CN" sz="1800" dirty="0"/>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30_1#1d61cf3ba.choices?vop=1&amp;pid=55ab4b4ac&amp;color=0,0,0&amp;mp=1&amp;vtp=1&amp;bt=1&amp;bbb=1&amp;hb=1"/>
              <p:cNvSpPr/>
              <p:nvPr/>
            </p:nvSpPr>
            <p:spPr>
              <a:xfrm>
                <a:off x="832104" y="1512000"/>
                <a:ext cx="10533888" cy="248266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球做圆周运动到最高点的最小速度为0</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球做圆周运动到最高点的最小速度为0</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某次</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两球运动到最高点时对绳、杆的作用力大小分别为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oMath>
                </a14:m>
                <a:r>
                  <a:rPr lang="en-US" altLang="zh-CN" sz="1800" b="0" i="0" dirty="0">
                    <a:solidFill>
                      <a:srgbClr val="000000"/>
                    </a:solidFill>
                    <a:latin typeface="微软雅黑" pitchFamily="34" charset="0"/>
                    <a:ea typeface="微软雅黑" pitchFamily="34" charset="-122"/>
                    <a:cs typeface="微软雅黑" pitchFamily="34" charset="-120"/>
                  </a:rPr>
                  <a:t>，则此时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两球经过最高点时</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的速度大小之比可能为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15</m:t>
                        </m:r>
                      </m:e>
                    </m:rad>
                    <m:r>
                      <a:rPr lang="en-US" altLang="zh-CN" sz="1800" b="0" i="0">
                        <a:solidFill>
                          <a:srgbClr val="000000"/>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某次</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两球运动到最高点时对绳、杆的作用力大小分别为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oMath>
                </a14:m>
                <a:r>
                  <a:rPr lang="en-US" altLang="zh-CN" sz="1800" b="0" i="0" dirty="0">
                    <a:solidFill>
                      <a:srgbClr val="000000"/>
                    </a:solidFill>
                    <a:latin typeface="微软雅黑" pitchFamily="34" charset="0"/>
                    <a:ea typeface="微软雅黑" pitchFamily="34" charset="-122"/>
                    <a:cs typeface="微软雅黑" pitchFamily="34" charset="-120"/>
                  </a:rPr>
                  <a:t>，则此时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两球经过最高点时</a:t>
                </a:r>
              </a:p>
              <a:p>
                <a:pPr latinLnBrk="1">
                  <a:lnSpc>
                    <a:spcPts val="3500"/>
                  </a:lnSpc>
                </a:pPr>
                <a:r>
                  <a:rPr lang="en-US" altLang="zh-CN" b="0" i="0">
                    <a:solidFill>
                      <a:srgbClr val="000000"/>
                    </a:solidFill>
                    <a:latin typeface="微软雅黑" pitchFamily="34" charset="0"/>
                    <a:ea typeface="微软雅黑" pitchFamily="34" charset="-122"/>
                    <a:cs typeface="微软雅黑" pitchFamily="34" charset="-120"/>
                  </a:rPr>
                  <a:t>的速度大小之比可能为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2:</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5</m:t>
                        </m:r>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dirty="0"/>
              </a:p>
            </p:txBody>
          </p:sp>
        </mc:Choice>
        <mc:Fallback>
          <p:sp>
            <p:nvSpPr>
              <p:cNvPr id="2" name="QC_4_BD.30_1#1d61cf3ba.choices?vop=1&amp;pid=55ab4b4ac&amp;color=0,0,0&amp;mp=1&amp;vtp=1&amp;bt=1&amp;bbb=1&amp;hb=1"/>
              <p:cNvSpPr>
                <a:spLocks noRot="1" noChangeAspect="1" noMove="1" noResize="1" noEditPoints="1" noAdjustHandles="1" noChangeArrowheads="1" noChangeShapeType="1" noTextEdit="1"/>
              </p:cNvSpPr>
              <p:nvPr/>
            </p:nvSpPr>
            <p:spPr>
              <a:xfrm>
                <a:off x="832104" y="1512000"/>
                <a:ext cx="10533888" cy="2482660"/>
              </a:xfrm>
              <a:prstGeom prst="rect">
                <a:avLst/>
              </a:prstGeom>
              <a:blipFill>
                <a:blip r:embed="rId3"/>
                <a:stretch>
                  <a:fillRect l="-1389" r="-1389" b="-5897"/>
                </a:stretch>
              </a:blipFill>
              <a:ln/>
            </p:spPr>
            <p:txBody>
              <a:bodyPr/>
              <a:lstStyle/>
              <a:p>
                <a:r>
                  <a:rPr lang="zh-CN" altLang="en-US">
                    <a:noFill/>
                  </a:rPr>
                  <a:t> </a:t>
                </a:r>
              </a:p>
            </p:txBody>
          </p:sp>
        </mc:Fallback>
      </mc:AlternateContent>
      <p:sp>
        <p:nvSpPr>
          <p:cNvPr id="3" name="QC_4_AN.29_1#1d61cf3ba.bracket?vop=1&amp;pid=55ab4b4ac&amp;color=0,0,0&amp;vpa=5&amp;vtp=1&amp;bbb=1&amp;answeroption=BCD">
            <a:extLst>
              <a:ext uri="{FF2B5EF4-FFF2-40B4-BE49-F238E27FC236}">
                <a16:creationId xmlns:a16="http://schemas.microsoft.com/office/drawing/2014/main" id="{5BD45612-EE6E-091F-A119-9D9B121334A6}"/>
              </a:ext>
            </a:extLst>
          </p:cNvPr>
          <p:cNvSpPr txBox="1"/>
          <p:nvPr/>
        </p:nvSpPr>
        <p:spPr>
          <a:xfrm>
            <a:off x="705104" y="1999680"/>
            <a:ext cx="359073" cy="430887"/>
          </a:xfrm>
          <a:prstGeom prst="rect">
            <a:avLst/>
          </a:prstGeom>
          <a:noFill/>
        </p:spPr>
        <p:txBody>
          <a:bodyPr vert="horz" wrap="none" lIns="0" tIns="0" rIns="0" bIns="0" rtlCol="0">
            <a:spAutoFit/>
          </a:bodyPr>
          <a:lstStyle/>
          <a:p>
            <a:r>
              <a:rPr lang="zh-CN" altLang="en-US" sz="2800" b="1">
                <a:solidFill>
                  <a:srgbClr val="FF0000"/>
                </a:solidFill>
                <a:latin typeface="华文细黑" panose="02010600040101010101" pitchFamily="2" charset="-122"/>
              </a:rPr>
              <a:t>√</a:t>
            </a:r>
          </a:p>
        </p:txBody>
      </p:sp>
      <p:sp>
        <p:nvSpPr>
          <p:cNvPr id="4" name="QC_4_AN.29_2#1d61cf3ba.bracket?vop=1&amp;pid=55ab4b4ac&amp;color=0,0,0&amp;vpa=5&amp;vtp=1&amp;bbb=1&amp;answeroption=BCD">
            <a:extLst>
              <a:ext uri="{FF2B5EF4-FFF2-40B4-BE49-F238E27FC236}">
                <a16:creationId xmlns:a16="http://schemas.microsoft.com/office/drawing/2014/main" id="{57CB4438-3AEB-B006-9145-71A82A3E3806}"/>
              </a:ext>
            </a:extLst>
          </p:cNvPr>
          <p:cNvSpPr txBox="1"/>
          <p:nvPr/>
        </p:nvSpPr>
        <p:spPr>
          <a:xfrm>
            <a:off x="705104" y="2431480"/>
            <a:ext cx="622300" cy="426720"/>
          </a:xfrm>
          <a:prstGeom prst="rect">
            <a:avLst/>
          </a:prstGeom>
          <a:noFill/>
        </p:spPr>
        <p:txBody>
          <a:bodyPr vert="horz" lIns="0" tIns="0" rIns="0" bIns="0" rtlCol="0">
            <a:spAutoFit/>
          </a:bodyPr>
          <a:lstStyle/>
          <a:p>
            <a:r>
              <a:rPr lang="zh-CN" altLang="en-US" sz="2800" b="1">
                <a:solidFill>
                  <a:srgbClr val="FF0000"/>
                </a:solidFill>
                <a:latin typeface="华文细黑" panose="02010600040101010101" pitchFamily="2" charset="-122"/>
              </a:rPr>
              <a:t>√</a:t>
            </a:r>
          </a:p>
        </p:txBody>
      </p:sp>
      <p:sp>
        <p:nvSpPr>
          <p:cNvPr id="5" name="QC_4_AN.29_3#1d61cf3ba.bracket?vop=1&amp;pid=55ab4b4ac&amp;color=0,0,0&amp;vpa=5&amp;vtp=1&amp;bbb=1&amp;answeroption=BCD">
            <a:extLst>
              <a:ext uri="{FF2B5EF4-FFF2-40B4-BE49-F238E27FC236}">
                <a16:creationId xmlns:a16="http://schemas.microsoft.com/office/drawing/2014/main" id="{4C829842-E8B9-73E8-E7B1-A16DAC3E4615}"/>
              </a:ext>
            </a:extLst>
          </p:cNvPr>
          <p:cNvSpPr txBox="1"/>
          <p:nvPr/>
        </p:nvSpPr>
        <p:spPr>
          <a:xfrm>
            <a:off x="705104" y="3282380"/>
            <a:ext cx="622300" cy="426720"/>
          </a:xfrm>
          <a:prstGeom prst="rect">
            <a:avLst/>
          </a:prstGeom>
          <a:noFill/>
        </p:spPr>
        <p:txBody>
          <a:bodyPr vert="horz" lIns="0" tIns="0" rIns="0" bIns="0" rtlCol="0">
            <a:spAutoFit/>
          </a:bodyPr>
          <a:lstStyle/>
          <a:p>
            <a:r>
              <a:rPr lang="zh-CN" altLang="en-US" sz="2800" b="1">
                <a:solidFill>
                  <a:srgbClr val="FF0000"/>
                </a:solidFill>
                <a:latin typeface="华文细黑" panose="02010600040101010101" pitchFamily="2" charset="-122"/>
              </a:rPr>
              <a: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 calcmode="lin" valueType="num">
                                      <p:cBhvr additive="base">
                                        <p:cTn id="1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1_1#1d61cf3ba?vop=1&amp;pid=55ab4b4ac&amp;color=0,0,0&amp;vtp=1&amp;bt=1&amp;bbb=1&amp;hb=1"/>
              <p:cNvSpPr/>
              <p:nvPr/>
            </p:nvSpPr>
            <p:spPr>
              <a:xfrm>
                <a:off x="832104" y="1508760"/>
                <a:ext cx="10533888" cy="3059430"/>
              </a:xfrm>
              <a:prstGeom prst="rect">
                <a:avLst/>
              </a:prstGeom>
              <a:noFill/>
              <a:ln/>
            </p:spPr>
            <p:txBody>
              <a:bodyPr wrap="none" lIns="0" tIns="0" rIns="0" bIns="0" rtlCol="0" anchor="t"/>
              <a:lstStyle/>
              <a:p>
                <a:pPr algn="l" latinLnBrk="1">
                  <a:lnSpc>
                    <a:spcPts val="3800"/>
                  </a:lnSpc>
                </a:pPr>
                <a:r>
                  <a:rPr lang="en-US" altLang="zh-CN" sz="1800" b="0" i="0" dirty="0">
                    <a:solidFill>
                      <a:srgbClr val="000000"/>
                    </a:solidFill>
                    <a:latin typeface="微软雅黑" pitchFamily="34" charset="0"/>
                    <a:ea typeface="微软雅黑" pitchFamily="34" charset="-122"/>
                    <a:cs typeface="微软雅黑" pitchFamily="34" charset="-120"/>
                  </a:rPr>
                  <a:t>【解析】</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球与细绳相连，则恰好能到圆周最高点时有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r>
                          <a:rPr lang="en-US" altLang="zh-CN" sz="1800" b="0" i="0">
                            <a:solidFill>
                              <a:srgbClr val="000000"/>
                            </a:solidFill>
                            <a:latin typeface="Cambria Math" pitchFamily="34" charset="0"/>
                            <a:ea typeface="Cambria Math" pitchFamily="34" charset="-122"/>
                            <a:cs typeface="Cambria Math" pitchFamily="34" charset="-120"/>
                          </a:rPr>
                          <m:t>𝐿</m:t>
                        </m:r>
                      </m:den>
                    </m:f>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𝑔𝐿</m:t>
                        </m:r>
                      </m:e>
                    </m:rad>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10</m:t>
                        </m:r>
                      </m:e>
                    </m:ra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a:t>
                </a:r>
                <a:r>
                  <a:rPr lang="en-US" altLang="zh-CN" sz="1800" b="0" i="0">
                    <a:solidFill>
                      <a:srgbClr val="000000"/>
                    </a:solidFill>
                    <a:latin typeface="微软雅黑" pitchFamily="34" charset="0"/>
                    <a:ea typeface="微软雅黑" pitchFamily="34" charset="-122"/>
                    <a:cs typeface="微软雅黑" pitchFamily="34" charset="-120"/>
                  </a:rPr>
                  <a:t>A错</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误</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球与杆相连，则在最高点的最小速度为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，故B正确</a:t>
                </a:r>
                <a:r>
                  <a:rPr lang="en-US" altLang="zh-CN" sz="1800" b="0" i="0">
                    <a:solidFill>
                      <a:srgbClr val="000000"/>
                    </a:solidFill>
                    <a:latin typeface="微软雅黑" pitchFamily="34" charset="0"/>
                    <a:ea typeface="微软雅黑" pitchFamily="34" charset="-122"/>
                    <a:cs typeface="微软雅黑" pitchFamily="34" charset="-120"/>
                  </a:rPr>
                  <a:t>；根据牛顿第三定律可知运动到最高点时</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绳</a:t>
                </a:r>
                <a:r>
                  <a:rPr lang="en-US" altLang="zh-CN" sz="1800" b="0" i="0" dirty="0">
                    <a:solidFill>
                      <a:srgbClr val="000000"/>
                    </a:solidFill>
                    <a:latin typeface="微软雅黑" pitchFamily="34" charset="0"/>
                    <a:ea typeface="微软雅黑" pitchFamily="34" charset="-122"/>
                    <a:cs typeface="微软雅黑" pitchFamily="34" charset="-120"/>
                  </a:rPr>
                  <a:t>、杆对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两球的作用力大小分别为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𝐴</m:t>
                        </m:r>
                      </m:sub>
                    </m:sSub>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𝐵</m:t>
                        </m:r>
                      </m:sub>
                    </m:sSub>
                    <m:r>
                      <a:rPr lang="en-US" altLang="zh-CN" sz="1800" b="0" i="0">
                        <a:solidFill>
                          <a:srgbClr val="000000"/>
                        </a:solidFill>
                        <a:latin typeface="Cambria Math" pitchFamily="34" charset="0"/>
                        <a:ea typeface="Cambria Math" pitchFamily="34" charset="-122"/>
                        <a:cs typeface="Cambria Math" pitchFamily="34" charset="-120"/>
                      </a:rPr>
                      <m:t>=5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oMath>
                </a14:m>
                <a:r>
                  <a:rPr lang="en-US" altLang="zh-CN" sz="1800" b="0" i="0" dirty="0">
                    <a:solidFill>
                      <a:srgbClr val="000000"/>
                    </a:solidFill>
                    <a:latin typeface="微软雅黑" pitchFamily="34" charset="0"/>
                    <a:ea typeface="微软雅黑" pitchFamily="34" charset="-122"/>
                    <a:cs typeface="微软雅黑" pitchFamily="34" charset="-120"/>
                  </a:rPr>
                  <a:t>，对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球在最高点时</a:t>
                </a:r>
                <a:r>
                  <a:rPr lang="en-US" altLang="zh-CN" sz="1800" b="0" i="0">
                    <a:solidFill>
                      <a:srgbClr val="000000"/>
                    </a:solidFill>
                    <a:latin typeface="微软雅黑" pitchFamily="34" charset="0"/>
                    <a:ea typeface="微软雅黑" pitchFamily="34" charset="-122"/>
                    <a:cs typeface="微软雅黑" pitchFamily="34" charset="-120"/>
                  </a:rPr>
                  <a:t>，由牛顿第二定律有</a:t>
                </a:r>
              </a:p>
              <a:p>
                <a:pPr latinLnBrk="1">
                  <a:lnSpc>
                    <a:spcPts val="38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𝐴</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3</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r>
                          <a:rPr lang="en-US" altLang="zh-CN" sz="1800" b="0" i="0">
                            <a:solidFill>
                              <a:srgbClr val="000000"/>
                            </a:solidFill>
                            <a:latin typeface="Cambria Math" pitchFamily="34" charset="0"/>
                            <a:ea typeface="Cambria Math" pitchFamily="34" charset="-122"/>
                            <a:cs typeface="Cambria Math" pitchFamily="34" charset="-120"/>
                          </a:rPr>
                          <m:t>𝐿</m:t>
                        </m:r>
                      </m:den>
                    </m:f>
                  </m:oMath>
                </a14:m>
                <a:r>
                  <a:rPr lang="en-US" altLang="zh-CN" sz="1800" b="0" i="0" dirty="0">
                    <a:solidFill>
                      <a:srgbClr val="000000"/>
                    </a:solidFill>
                    <a:latin typeface="微软雅黑" pitchFamily="34" charset="0"/>
                    <a:ea typeface="微软雅黑" pitchFamily="34" charset="-122"/>
                    <a:cs typeface="微软雅黑" pitchFamily="34" charset="-120"/>
                  </a:rPr>
                  <a:t>，代入数据解得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3</m:t>
                        </m:r>
                      </m:e>
                    </m:ra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球有两种情况：①杆对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球的作用力为支持力时</a:t>
                </a:r>
                <a:r>
                  <a:rPr lang="en-US" altLang="zh-CN" sz="1800" b="0" i="0">
                    <a:solidFill>
                      <a:srgbClr val="000000"/>
                    </a:solidFill>
                    <a:latin typeface="微软雅黑" pitchFamily="34" charset="0"/>
                    <a:ea typeface="微软雅黑" pitchFamily="34" charset="-122"/>
                    <a:cs typeface="微软雅黑" pitchFamily="34" charset="-120"/>
                  </a:rPr>
                  <a:t>，则</a:t>
                </a:r>
              </a:p>
              <a:p>
                <a:pPr latinLnBrk="1">
                  <a:lnSpc>
                    <a:spcPts val="3800"/>
                  </a:lnSpc>
                </a:pPr>
                <a:r>
                  <a:rPr lang="en-US" altLang="zh-CN" sz="1800" b="0" i="0">
                    <a:solidFill>
                      <a:srgbClr val="000000"/>
                    </a:solidFill>
                    <a:latin typeface="微软雅黑" pitchFamily="34" charset="0"/>
                    <a:ea typeface="微软雅黑" pitchFamily="34" charset="-122"/>
                    <a:cs typeface="微软雅黑" pitchFamily="34" charset="-120"/>
                  </a:rPr>
                  <a:t>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𝐵</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4</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r>
                          <a:rPr lang="en-US" altLang="zh-CN" sz="1800" b="0" i="0">
                            <a:solidFill>
                              <a:srgbClr val="000000"/>
                            </a:solidFill>
                            <a:latin typeface="Cambria Math" pitchFamily="34" charset="0"/>
                            <a:ea typeface="Cambria Math" pitchFamily="34" charset="-122"/>
                            <a:cs typeface="Cambria Math" pitchFamily="34" charset="-120"/>
                          </a:rPr>
                          <m:t>𝐿</m:t>
                        </m:r>
                      </m:den>
                    </m:f>
                  </m:oMath>
                </a14:m>
                <a:r>
                  <a:rPr lang="en-US" altLang="zh-CN" sz="1800" b="0" i="0" dirty="0">
                    <a:solidFill>
                      <a:srgbClr val="000000"/>
                    </a:solidFill>
                    <a:latin typeface="微软雅黑" pitchFamily="34" charset="0"/>
                    <a:ea typeface="微软雅黑" pitchFamily="34" charset="-122"/>
                    <a:cs typeface="微软雅黑" pitchFamily="34" charset="-120"/>
                  </a:rPr>
                  <a:t>，代入数据解得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4</m:t>
                        </m:r>
                      </m:sub>
                    </m:sSub>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5</m:t>
                        </m:r>
                      </m:e>
                    </m:ra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；②杆对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球的作用力为拉力时，则有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𝐵</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5</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r>
                          <a:rPr lang="en-US" altLang="zh-CN" sz="1800" b="0" i="0">
                            <a:solidFill>
                              <a:srgbClr val="000000"/>
                            </a:solidFill>
                            <a:latin typeface="Cambria Math" pitchFamily="34" charset="0"/>
                            <a:ea typeface="Cambria Math" pitchFamily="34" charset="-122"/>
                            <a:cs typeface="Cambria Math" pitchFamily="34" charset="-120"/>
                          </a:rPr>
                          <m:t>𝐿</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，代</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入数据解得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5</m:t>
                        </m:r>
                      </m:sub>
                    </m:sSub>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15</m:t>
                        </m:r>
                      </m:e>
                    </m:ra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两球经过最高点时的速度大小之比为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4</m:t>
                        </m:r>
                      </m:sub>
                    </m:sSub>
                    <m:r>
                      <a:rPr lang="en-US" altLang="zh-CN" sz="1800" b="0" i="0">
                        <a:solidFill>
                          <a:srgbClr val="00000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15</m:t>
                        </m:r>
                      </m:e>
                    </m:rad>
                    <m:r>
                      <a:rPr lang="en-US" altLang="zh-CN" sz="1800" b="0" i="0">
                        <a:solidFill>
                          <a:srgbClr val="000000"/>
                        </a:solidFill>
                        <a:latin typeface="Cambria Math" pitchFamily="34" charset="0"/>
                        <a:ea typeface="Cambria Math" pitchFamily="34" charset="-122"/>
                        <a:cs typeface="Cambria Math" pitchFamily="34" charset="-120"/>
                      </a:rPr>
                      <m:t>:5</m:t>
                    </m:r>
                  </m:oMath>
                </a14:m>
                <a:r>
                  <a:rPr lang="en-US" altLang="zh-CN" sz="1800" b="0" i="0" dirty="0">
                    <a:solidFill>
                      <a:srgbClr val="000000"/>
                    </a:solidFill>
                    <a:latin typeface="微软雅黑" pitchFamily="34" charset="0"/>
                    <a:ea typeface="微软雅黑" pitchFamily="34" charset="-122"/>
                    <a:cs typeface="微软雅黑" pitchFamily="34" charset="-120"/>
                  </a:rPr>
                  <a:t>或</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5</m:t>
                        </m:r>
                      </m:sub>
                    </m:sSub>
                    <m:r>
                      <a:rPr lang="en-US" altLang="zh-CN" sz="1800" b="0" i="0">
                        <a:solidFill>
                          <a:srgbClr val="00000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5</m:t>
                        </m:r>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故</a:t>
                </a:r>
                <a:r>
                  <a:rPr lang="en-US" altLang="zh-CN" b="0" i="0" dirty="0">
                    <a:solidFill>
                      <a:srgbClr val="000000"/>
                    </a:solidFill>
                    <a:latin typeface="微软雅黑" pitchFamily="34" charset="0"/>
                    <a:ea typeface="微软雅黑" pitchFamily="34" charset="-122"/>
                    <a:cs typeface="微软雅黑" pitchFamily="34" charset="-120"/>
                  </a:rPr>
                  <a:t>C、D正确.</a:t>
                </a:r>
                <a:endParaRPr lang="en-US" altLang="zh-CN" dirty="0"/>
              </a:p>
            </p:txBody>
          </p:sp>
        </mc:Choice>
        <mc:Fallback>
          <p:sp>
            <p:nvSpPr>
              <p:cNvPr id="2" name="QC_4_AS.31_1#1d61cf3ba?vop=1&amp;pid=55ab4b4ac&amp;color=0,0,0&amp;vtp=1&amp;bt=1&amp;bbb=1&amp;hb=1"/>
              <p:cNvSpPr>
                <a:spLocks noRot="1" noChangeAspect="1" noMove="1" noResize="1" noEditPoints="1" noAdjustHandles="1" noChangeArrowheads="1" noChangeShapeType="1" noTextEdit="1"/>
              </p:cNvSpPr>
              <p:nvPr/>
            </p:nvSpPr>
            <p:spPr>
              <a:xfrm>
                <a:off x="832104" y="1508760"/>
                <a:ext cx="10533888" cy="3059430"/>
              </a:xfrm>
              <a:prstGeom prst="rect">
                <a:avLst/>
              </a:prstGeom>
              <a:blipFill>
                <a:blip r:embed="rId3"/>
                <a:stretch>
                  <a:fillRect l="-1389" r="-1100" b="-4591"/>
                </a:stretch>
              </a:blipFill>
              <a:ln/>
            </p:spPr>
            <p:txBody>
              <a:bodyPr/>
              <a:lstStyle/>
              <a:p>
                <a:r>
                  <a:rPr lang="zh-CN" altLang="en-US">
                    <a:noFill/>
                  </a:rPr>
                  <a:t> </a:t>
                </a:r>
              </a:p>
            </p:txBody>
          </p:sp>
        </mc:Fallback>
      </mc:AlternateContent>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32_1#4be75bd99?vop=1&amp;pid=55ab4b4ac&amp;color=0,0,0&amp;vtp=1&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7.</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多选</a:t>
                </a:r>
                <a:r>
                  <a:rPr lang="en-US" altLang="zh-CN" sz="1800" b="0" i="0" dirty="0">
                    <a:solidFill>
                      <a:srgbClr val="000000"/>
                    </a:solidFill>
                    <a:latin typeface="微软雅黑" pitchFamily="34" charset="0"/>
                    <a:ea typeface="微软雅黑" pitchFamily="34" charset="-122"/>
                    <a:cs typeface="微软雅黑" pitchFamily="34" charset="-120"/>
                  </a:rPr>
                  <a:t>）如图所示，竖直平面内固定一个半径为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的光滑圆环形细管，现给小球（</a:t>
                </a:r>
                <a:r>
                  <a:rPr lang="en-US" altLang="zh-CN" sz="1800" b="0" i="0">
                    <a:solidFill>
                      <a:srgbClr val="000000"/>
                    </a:solidFill>
                    <a:latin typeface="微软雅黑" pitchFamily="34" charset="0"/>
                    <a:ea typeface="微软雅黑" pitchFamily="34" charset="-122"/>
                    <a:cs typeface="微软雅黑" pitchFamily="34" charset="-120"/>
                  </a:rPr>
                  <a:t>直径略小于管内径）</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一个初速度</a:t>
                </a:r>
                <a:r>
                  <a:rPr lang="en-US" altLang="zh-CN" sz="1800" b="0" i="0" dirty="0">
                    <a:solidFill>
                      <a:srgbClr val="000000"/>
                    </a:solidFill>
                    <a:latin typeface="微软雅黑" pitchFamily="34" charset="0"/>
                    <a:ea typeface="微软雅黑" pitchFamily="34" charset="-122"/>
                    <a:cs typeface="微软雅黑" pitchFamily="34" charset="-120"/>
                  </a:rPr>
                  <a:t>，使小球在管内做圆周运动，小球通过最高点时的速度为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oMath>
                </a14:m>
                <a:r>
                  <a:rPr lang="en-US" altLang="zh-CN" sz="1800" b="0" i="0" dirty="0">
                    <a:solidFill>
                      <a:srgbClr val="000000"/>
                    </a:solidFill>
                    <a:latin typeface="微软雅黑" pitchFamily="34" charset="0"/>
                    <a:ea typeface="微软雅黑" pitchFamily="34" charset="-122"/>
                    <a:cs typeface="微软雅黑" pitchFamily="34" charset="-120"/>
                  </a:rPr>
                  <a:t>.已知重力加速度为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，则下列关于</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小球在最高点的叙述中正确的是(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32_1#4be75bd99?vop=1&amp;pid=55ab4b4ac&amp;color=0,0,0&amp;vtp=1&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r="-1331" b="-12308"/>
                </a:stretch>
              </a:blipFill>
              <a:ln/>
            </p:spPr>
            <p:txBody>
              <a:bodyPr/>
              <a:lstStyle/>
              <a:p>
                <a:r>
                  <a:rPr lang="zh-CN" altLang="en-US">
                    <a:noFill/>
                  </a:rPr>
                  <a:t> </a:t>
                </a:r>
              </a:p>
            </p:txBody>
          </p:sp>
        </mc:Fallback>
      </mc:AlternateContent>
      <p:sp>
        <p:nvSpPr>
          <p:cNvPr id="3" name="QC_4_AN.33_1#4be75bd99.bracket?vop=1&amp;pid=55ab4b4ac&amp;color=0,0,0&amp;vpa=6&amp;vtp=1&amp;bbb=1"/>
          <p:cNvSpPr/>
          <p:nvPr/>
        </p:nvSpPr>
        <p:spPr>
          <a:xfrm>
            <a:off x="4241260" y="2336865"/>
            <a:ext cx="4968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CD</a:t>
            </a:r>
            <a:endParaRPr lang="en-US" altLang="zh-CN" dirty="0"/>
          </a:p>
        </p:txBody>
      </p:sp>
      <p:pic>
        <p:nvPicPr>
          <p:cNvPr id="4" name="QC_4_BD.32_2#4be75bd99?htil=7&amp;vop=1&amp;pid=55ab4b4ac&amp;color=0,0,0&amp;tib=255,255,255&amp;vtp=1&amp;hs=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730639" y="2834832"/>
            <a:ext cx="914400" cy="104241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32_3#4be75bd99.choices?htil=7&amp;vop=1&amp;pid=55ab4b4ac&amp;color=0,0,0&amp;vtp=1&amp;bbb=1&amp;hs=1"/>
              <p:cNvSpPr/>
              <p:nvPr/>
            </p:nvSpPr>
            <p:spPr>
              <a:xfrm>
                <a:off x="832104" y="2707832"/>
                <a:ext cx="9482328" cy="1961833"/>
              </a:xfrm>
              <a:prstGeom prst="rect">
                <a:avLst/>
              </a:prstGeom>
              <a:noFill/>
              <a:ln/>
            </p:spPr>
            <p:txBody>
              <a:bodyPr wrap="none" lIns="0" tIns="0" rIns="0" bIns="0" rtlCol="0" anchor="t"/>
              <a:lstStyle/>
              <a:p>
                <a:pPr algn="l" latinLnBrk="1">
                  <a:lnSpc>
                    <a:spcPts val="40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oMath>
                </a14:m>
                <a:r>
                  <a:rPr lang="en-US" altLang="zh-CN" sz="1800" b="0" i="0" dirty="0">
                    <a:solidFill>
                      <a:srgbClr val="000000"/>
                    </a:solidFill>
                    <a:latin typeface="微软雅黑" pitchFamily="34" charset="0"/>
                    <a:ea typeface="微软雅黑" pitchFamily="34" charset="-122"/>
                    <a:cs typeface="微软雅黑" pitchFamily="34" charset="-120"/>
                  </a:rPr>
                  <a:t>的最小值为</a:t>
                </a:r>
                <a14:m>
                  <m:oMath xmlns:m="http://schemas.openxmlformats.org/officeDocument/2006/math">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𝑔𝑅</m:t>
                        </m:r>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40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𝑔𝑅</m:t>
                        </m:r>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时，小球处于完全失重状态，不受力的作用</a:t>
                </a:r>
                <a:endParaRPr lang="en-US" altLang="zh-CN" sz="1800" dirty="0"/>
              </a:p>
              <a:p>
                <a:pPr latinLnBrk="1">
                  <a:lnSpc>
                    <a:spcPts val="40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𝑔𝑅</m:t>
                        </m:r>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时，细管对小球的弹力方向竖直向下</a:t>
                </a:r>
                <a:endParaRPr lang="en-US" altLang="zh-CN" sz="1800" dirty="0"/>
              </a:p>
              <a:p>
                <a:pPr latinLnBrk="1">
                  <a:lnSpc>
                    <a:spcPts val="38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oMath>
                </a14:m>
                <a:r>
                  <a:rPr lang="en-US" altLang="zh-CN" sz="1800" b="0" i="0" dirty="0">
                    <a:solidFill>
                      <a:srgbClr val="000000"/>
                    </a:solidFill>
                    <a:latin typeface="微软雅黑" pitchFamily="34" charset="0"/>
                    <a:ea typeface="微软雅黑" pitchFamily="34" charset="-122"/>
                    <a:cs typeface="微软雅黑" pitchFamily="34" charset="-120"/>
                  </a:rPr>
                  <a:t>由</a:t>
                </a:r>
                <a14:m>
                  <m:oMath xmlns:m="http://schemas.openxmlformats.org/officeDocument/2006/math">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𝑔𝑅</m:t>
                        </m:r>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逐渐减小的过程中，细管对小球的弹力逐渐增大</a:t>
                </a:r>
                <a:endParaRPr lang="en-US" altLang="zh-CN" sz="1800" dirty="0"/>
              </a:p>
            </p:txBody>
          </p:sp>
        </mc:Choice>
        <mc:Fallback>
          <p:sp>
            <p:nvSpPr>
              <p:cNvPr id="5" name="QC_4_BD.32_3#4be75bd99.choices?htil=7&amp;vop=1&amp;pid=55ab4b4ac&amp;color=0,0,0&amp;vtp=1&amp;bbb=1&amp;hs=1"/>
              <p:cNvSpPr>
                <a:spLocks noRot="1" noChangeAspect="1" noMove="1" noResize="1" noEditPoints="1" noAdjustHandles="1" noChangeArrowheads="1" noChangeShapeType="1" noTextEdit="1"/>
              </p:cNvSpPr>
              <p:nvPr/>
            </p:nvSpPr>
            <p:spPr>
              <a:xfrm>
                <a:off x="832104" y="2707832"/>
                <a:ext cx="9482328" cy="1961833"/>
              </a:xfrm>
              <a:prstGeom prst="rect">
                <a:avLst/>
              </a:prstGeom>
              <a:blipFill>
                <a:blip r:embed="rId5"/>
                <a:stretch>
                  <a:fillRect l="-1543" b="-6211"/>
                </a:stretch>
              </a:blipFill>
              <a:ln/>
            </p:spPr>
            <p:txBody>
              <a:bodyPr/>
              <a:lstStyle/>
              <a:p>
                <a:r>
                  <a:rPr lang="zh-CN" altLang="en-US">
                    <a:noFill/>
                  </a:rPr>
                  <a:t> </a:t>
                </a:r>
              </a:p>
            </p:txBody>
          </p:sp>
        </mc:Fallback>
      </mc:AlternateContent>
      <p:sp>
        <p:nvSpPr>
          <p:cNvPr id="6" name="QC_4_EX.34_1#4be75bd99?vop=1&amp;pid=55ab4b4ac&amp;color=0,0,0&amp;vtp=1&amp;bbb=1&amp;hb=1&amp;hs=1"/>
          <p:cNvSpPr/>
          <p:nvPr/>
        </p:nvSpPr>
        <p:spPr>
          <a:xfrm>
            <a:off x="832104" y="4663632"/>
            <a:ext cx="10533888"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攻略上分</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小球在圆环形细管轨道内运动</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属于轻杆模型</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可以根据大招攻略</a:t>
            </a:r>
            <a:r>
              <a:rPr lang="en-US" altLang="zh-CN" sz="1800" b="0" i="0" dirty="0">
                <a:solidFill>
                  <a:srgbClr val="000000"/>
                </a:solidFill>
                <a:latin typeface="微软雅黑" pitchFamily="34" charset="0"/>
                <a:ea typeface="微软雅黑" pitchFamily="34" charset="-122"/>
                <a:cs typeface="微软雅黑" pitchFamily="34" charset="-120"/>
              </a:rPr>
              <a:t>15</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分析小球在最高点的受</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力情况</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5_1#4be75bd99?vop=1&amp;pid=55ab4b4ac&amp;color=0,0,0&amp;vtp=1&amp;bt=1&amp;bbb=1&amp;hb=1"/>
              <p:cNvSpPr/>
              <p:nvPr/>
            </p:nvSpPr>
            <p:spPr>
              <a:xfrm>
                <a:off x="832104" y="1512000"/>
                <a:ext cx="10533888" cy="31229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【解析】小球通过最高点时细管可以提供竖直向上的支持力，当支持力的大小等于小球重力的大小时</a:t>
                </a:r>
                <a:r>
                  <a:rPr lang="en-US" altLang="zh-CN" sz="1800" b="0" i="0">
                    <a:solidFill>
                      <a:srgbClr val="000000"/>
                    </a:solidFill>
                    <a:latin typeface="微软雅黑" pitchFamily="34" charset="0"/>
                    <a:ea typeface="微软雅黑" pitchFamily="34" charset="-122"/>
                    <a:cs typeface="微软雅黑" pitchFamily="34" charset="-120"/>
                  </a:rPr>
                  <a:t>，小</a:t>
                </a:r>
              </a:p>
              <a:p>
                <a:pPr latinLnBrk="1">
                  <a:lnSpc>
                    <a:spcPts val="3700"/>
                  </a:lnSpc>
                </a:pPr>
                <a:r>
                  <a:rPr lang="en-US" altLang="zh-CN" sz="1800" b="0" i="0">
                    <a:solidFill>
                      <a:srgbClr val="000000"/>
                    </a:solidFill>
                    <a:latin typeface="微软雅黑" pitchFamily="34" charset="0"/>
                    <a:ea typeface="微软雅黑" pitchFamily="34" charset="-122"/>
                    <a:cs typeface="微软雅黑" pitchFamily="34" charset="-120"/>
                  </a:rPr>
                  <a:t>球的速度最小</a:t>
                </a:r>
                <a:r>
                  <a:rPr lang="en-US" altLang="zh-CN" sz="1800" b="0" i="0" dirty="0">
                    <a:solidFill>
                      <a:srgbClr val="000000"/>
                    </a:solidFill>
                    <a:latin typeface="微软雅黑" pitchFamily="34" charset="0"/>
                    <a:ea typeface="微软雅黑" pitchFamily="34" charset="-122"/>
                    <a:cs typeface="微软雅黑" pitchFamily="34" charset="-120"/>
                  </a:rPr>
                  <a:t>，为零，故A错误；当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𝑔𝑅</m:t>
                        </m:r>
                      </m:e>
                    </m:rad>
                  </m:oMath>
                </a14:m>
                <a:r>
                  <a:rPr lang="en-US" altLang="zh-CN" sz="1800" b="0" i="0" dirty="0">
                    <a:solidFill>
                      <a:srgbClr val="000000"/>
                    </a:solidFill>
                    <a:latin typeface="微软雅黑" pitchFamily="34" charset="0"/>
                    <a:ea typeface="微软雅黑" pitchFamily="34" charset="-122"/>
                    <a:cs typeface="微软雅黑" pitchFamily="34" charset="-120"/>
                  </a:rPr>
                  <a:t>时，小球的加速度大小为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𝑅</m:t>
                        </m:r>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，方向竖直向下</a:t>
                </a:r>
                <a:r>
                  <a:rPr lang="en-US" altLang="zh-CN" sz="1800" b="0" i="0">
                    <a:solidFill>
                      <a:srgbClr val="000000"/>
                    </a:solidFill>
                    <a:latin typeface="微软雅黑" pitchFamily="34" charset="0"/>
                    <a:ea typeface="微软雅黑" pitchFamily="34" charset="-122"/>
                    <a:cs typeface="微软雅黑" pitchFamily="34" charset="-120"/>
                  </a:rPr>
                  <a:t>，则小</a:t>
                </a:r>
              </a:p>
              <a:p>
                <a:pPr latinLnBrk="1">
                  <a:lnSpc>
                    <a:spcPts val="3700"/>
                  </a:lnSpc>
                </a:pPr>
                <a:r>
                  <a:rPr lang="en-US" altLang="zh-CN" sz="1800" b="0" i="0">
                    <a:solidFill>
                      <a:srgbClr val="000000"/>
                    </a:solidFill>
                    <a:latin typeface="微软雅黑" pitchFamily="34" charset="0"/>
                    <a:ea typeface="微软雅黑" pitchFamily="34" charset="-122"/>
                    <a:cs typeface="微软雅黑" pitchFamily="34" charset="-120"/>
                  </a:rPr>
                  <a:t>球处于完全失重状态</a:t>
                </a:r>
                <a:r>
                  <a:rPr lang="en-US" altLang="zh-CN" sz="1800" b="0" i="0" dirty="0">
                    <a:solidFill>
                      <a:srgbClr val="000000"/>
                    </a:solidFill>
                    <a:latin typeface="微软雅黑" pitchFamily="34" charset="0"/>
                    <a:ea typeface="微软雅黑" pitchFamily="34" charset="-122"/>
                    <a:cs typeface="微软雅黑" pitchFamily="34" charset="-120"/>
                  </a:rPr>
                  <a:t>，只受重力作用，故B错误；当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𝑔𝑅</m:t>
                        </m:r>
                      </m:e>
                    </m:rad>
                  </m:oMath>
                </a14:m>
                <a:r>
                  <a:rPr lang="en-US" altLang="zh-CN" sz="1800" b="0" i="0" dirty="0">
                    <a:solidFill>
                      <a:srgbClr val="000000"/>
                    </a:solidFill>
                    <a:latin typeface="微软雅黑" pitchFamily="34" charset="0"/>
                    <a:ea typeface="微软雅黑" pitchFamily="34" charset="-122"/>
                    <a:cs typeface="微软雅黑" pitchFamily="34" charset="-120"/>
                  </a:rPr>
                  <a:t>时，根据牛顿第二定律可得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𝑁</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𝑅</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700"/>
                  </a:lnSpc>
                </a:pPr>
                <a:r>
                  <a:rPr lang="en-US" altLang="zh-CN" sz="1800" b="0" i="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𝑁</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𝑅</m:t>
                        </m:r>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oMath>
                </a14:m>
                <a:r>
                  <a:rPr lang="en-US" altLang="zh-CN" sz="1800" b="0" i="0" dirty="0">
                    <a:solidFill>
                      <a:srgbClr val="000000"/>
                    </a:solidFill>
                    <a:latin typeface="微软雅黑" pitchFamily="34" charset="0"/>
                    <a:ea typeface="微软雅黑" pitchFamily="34" charset="-122"/>
                    <a:cs typeface="微软雅黑" pitchFamily="34" charset="-120"/>
                  </a:rPr>
                  <a:t>，可知细管对小球的弹力大小为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m:t>
                    </m:r>
                  </m:oMath>
                </a14:m>
                <a:r>
                  <a:rPr lang="en-US" altLang="zh-CN" sz="1800" b="0" i="0" dirty="0">
                    <a:solidFill>
                      <a:srgbClr val="000000"/>
                    </a:solidFill>
                    <a:latin typeface="微软雅黑" pitchFamily="34" charset="0"/>
                    <a:ea typeface="微软雅黑" pitchFamily="34" charset="-122"/>
                    <a:cs typeface="微软雅黑" pitchFamily="34" charset="-120"/>
                  </a:rPr>
                  <a:t>，方向竖直向下，故C正确；当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&lt;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𝑔𝑅</m:t>
                        </m:r>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时，</a:t>
                </a:r>
              </a:p>
              <a:p>
                <a:pPr latinLnBrk="1">
                  <a:lnSpc>
                    <a:spcPts val="3700"/>
                  </a:lnSpc>
                </a:pPr>
                <a:r>
                  <a:rPr lang="en-US" altLang="zh-CN" sz="1800" b="0" i="0">
                    <a:solidFill>
                      <a:srgbClr val="000000"/>
                    </a:solidFill>
                    <a:latin typeface="微软雅黑" pitchFamily="34" charset="0"/>
                    <a:ea typeface="微软雅黑" pitchFamily="34" charset="-122"/>
                    <a:cs typeface="微软雅黑" pitchFamily="34" charset="-120"/>
                  </a:rPr>
                  <a:t>小球需要的向心力</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𝑅</m:t>
                        </m:r>
                      </m:den>
                    </m:f>
                    <m:r>
                      <a:rPr lang="en-US" altLang="zh-CN" sz="1800" b="0" i="0">
                        <a:solidFill>
                          <a:srgbClr val="000000"/>
                        </a:solidFill>
                        <a:latin typeface="Cambria Math" pitchFamily="34" charset="0"/>
                        <a:ea typeface="Cambria Math" pitchFamily="34" charset="-122"/>
                        <a:cs typeface="Cambria Math" pitchFamily="34" charset="-120"/>
                      </a:rPr>
                      <m:t>&lt;</m:t>
                    </m:r>
                    <m:r>
                      <a:rPr lang="en-US" altLang="zh-CN" sz="1800" b="0" i="0">
                        <a:solidFill>
                          <a:srgbClr val="000000"/>
                        </a:solidFill>
                        <a:latin typeface="Cambria Math" pitchFamily="34" charset="0"/>
                        <a:ea typeface="Cambria Math" pitchFamily="34" charset="-122"/>
                        <a:cs typeface="Cambria Math" pitchFamily="34" charset="-120"/>
                      </a:rPr>
                      <m:t>𝑚𝑔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，可知小球受到细管竖直向上的弹力作用</a:t>
                </a:r>
                <a:r>
                  <a:rPr lang="en-US" altLang="zh-CN" sz="1800" b="0" i="0">
                    <a:solidFill>
                      <a:srgbClr val="000000"/>
                    </a:solidFill>
                    <a:latin typeface="微软雅黑" pitchFamily="34" charset="0"/>
                    <a:ea typeface="微软雅黑" pitchFamily="34" charset="-122"/>
                    <a:cs typeface="微软雅黑" pitchFamily="34" charset="-120"/>
                  </a:rPr>
                  <a:t>，由牛顿第二定律有</a:t>
                </a:r>
              </a:p>
              <a:p>
                <a:pPr latinLnBrk="1">
                  <a:lnSpc>
                    <a:spcPts val="37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𝑁</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𝑅</m:t>
                        </m:r>
                      </m:den>
                    </m:f>
                  </m:oMath>
                </a14:m>
                <a:r>
                  <a:rPr lang="en-US" altLang="zh-CN" sz="1800" b="0" i="0" dirty="0">
                    <a:solidFill>
                      <a:srgbClr val="000000"/>
                    </a:solidFill>
                    <a:latin typeface="微软雅黑" pitchFamily="34" charset="0"/>
                    <a:ea typeface="微软雅黑" pitchFamily="34" charset="-122"/>
                    <a:cs typeface="微软雅黑" pitchFamily="34" charset="-120"/>
                  </a:rPr>
                  <a:t>，可得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𝑁</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𝑅</m:t>
                        </m:r>
                      </m:den>
                    </m:f>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oMath>
                </a14:m>
                <a:r>
                  <a:rPr lang="en-US" altLang="zh-CN" sz="1800" b="0" i="0" dirty="0">
                    <a:solidFill>
                      <a:srgbClr val="000000"/>
                    </a:solidFill>
                    <a:latin typeface="微软雅黑" pitchFamily="34" charset="0"/>
                    <a:ea typeface="微软雅黑" pitchFamily="34" charset="-122"/>
                    <a:cs typeface="微软雅黑" pitchFamily="34" charset="-120"/>
                  </a:rPr>
                  <a:t>由</a:t>
                </a:r>
                <a14:m>
                  <m:oMath xmlns:m="http://schemas.openxmlformats.org/officeDocument/2006/math">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𝑔𝑅</m:t>
                        </m:r>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逐渐减小的过程中，细管对小球的弹力逐渐增大，</a:t>
                </a:r>
                <a:r>
                  <a:rPr lang="en-US" altLang="zh-CN" sz="1800" b="0" i="0">
                    <a:solidFill>
                      <a:srgbClr val="000000"/>
                    </a:solidFill>
                    <a:latin typeface="微软雅黑" pitchFamily="34" charset="0"/>
                    <a:ea typeface="微软雅黑" pitchFamily="34" charset="-122"/>
                    <a:cs typeface="微软雅黑" pitchFamily="34" charset="-120"/>
                  </a:rPr>
                  <a:t>故D</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正确</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AS.35_1#4be75bd99?vop=1&amp;pid=55ab4b4ac&amp;color=0,0,0&amp;vtp=1&amp;bt=1&amp;bbb=1&amp;hb=1"/>
              <p:cNvSpPr>
                <a:spLocks noRot="1" noChangeAspect="1" noMove="1" noResize="1" noEditPoints="1" noAdjustHandles="1" noChangeArrowheads="1" noChangeShapeType="1" noTextEdit="1"/>
              </p:cNvSpPr>
              <p:nvPr/>
            </p:nvSpPr>
            <p:spPr>
              <a:xfrm>
                <a:off x="832104" y="1512000"/>
                <a:ext cx="10533888" cy="3122930"/>
              </a:xfrm>
              <a:prstGeom prst="rect">
                <a:avLst/>
              </a:prstGeom>
              <a:blipFill>
                <a:blip r:embed="rId3"/>
                <a:stretch>
                  <a:fillRect l="-1389" r="-2778" b="-4688"/>
                </a:stretch>
              </a:blipFill>
              <a:ln/>
            </p:spPr>
            <p:txBody>
              <a:bodyPr/>
              <a:lstStyle/>
              <a:p>
                <a:r>
                  <a:rPr lang="zh-CN" altLang="en-US">
                    <a:noFill/>
                  </a:rPr>
                  <a:t> </a:t>
                </a:r>
              </a:p>
            </p:txBody>
          </p:sp>
        </mc:Fallback>
      </mc:AlternateContent>
      <p:sp>
        <p:nvSpPr>
          <p:cNvPr id="3" name="QC_4_EX.36_1#4be75bd99?vop=1&amp;pid=55ab4b4ac&amp;color=0,0,0&amp;vtp=1&amp;bbb=1&amp;hb=1"/>
          <p:cNvSpPr/>
          <p:nvPr/>
        </p:nvSpPr>
        <p:spPr>
          <a:xfrm>
            <a:off x="832104" y="4681729"/>
            <a:ext cx="10533888"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关键点拨</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竖直平面内的圆周运动</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要求解在最高点处的最小速度</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要注意区分是绳模型还是杆模型</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绳</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不能提供支持力</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杆能提供支持力</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pic>
        <p:nvPicPr>
          <p:cNvPr id="2" name="QO_4_BD.37_1#5499fe6ee?htil=8&amp;vop=1&amp;pid=55ab4b4ac&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0224258" y="1594299"/>
            <a:ext cx="919790" cy="899795"/>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O_4_BD.37_2#5499fe6ee?htil=8&amp;vop=1&amp;pid=55ab4b4ac&amp;color=0,0,0&amp;vtp=1&amp;bt=1&amp;bbb=1&amp;hb=1&amp;hs=1"/>
              <p:cNvSpPr/>
              <p:nvPr/>
            </p:nvSpPr>
            <p:spPr>
              <a:xfrm>
                <a:off x="832104" y="1512000"/>
                <a:ext cx="9144000" cy="11925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8.</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如图所示，轻杆长为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m:t>
                    </m:r>
                    <m:r>
                      <a:rPr lang="en-US" altLang="zh-CN" sz="1800" b="0" i="0">
                        <a:solidFill>
                          <a:srgbClr val="000000"/>
                        </a:solidFill>
                        <a:latin typeface="Cambria Math" pitchFamily="34" charset="0"/>
                        <a:ea typeface="Cambria Math" pitchFamily="34" charset="-122"/>
                        <a:cs typeface="Cambria Math" pitchFamily="34" charset="-120"/>
                      </a:rPr>
                      <m:t>𝐿</m:t>
                    </m:r>
                  </m:oMath>
                </a14:m>
                <a:r>
                  <a:rPr lang="en-US" altLang="zh-CN" sz="1800" b="0" i="0" dirty="0">
                    <a:solidFill>
                      <a:srgbClr val="000000"/>
                    </a:solidFill>
                    <a:latin typeface="微软雅黑" pitchFamily="34" charset="0"/>
                    <a:ea typeface="微软雅黑" pitchFamily="34" charset="-122"/>
                    <a:cs typeface="微软雅黑" pitchFamily="34" charset="-120"/>
                  </a:rPr>
                  <a:t>，在杆的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两端分别固定质量均为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的球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和球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，杆上距球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𝐿</m:t>
                    </m:r>
                  </m:oMath>
                </a14:m>
                <a:r>
                  <a:rPr lang="en-US" altLang="zh-CN" sz="1800" b="0" i="0" dirty="0">
                    <a:solidFill>
                      <a:srgbClr val="000000"/>
                    </a:solidFill>
                    <a:latin typeface="微软雅黑" pitchFamily="34" charset="0"/>
                    <a:ea typeface="微软雅黑" pitchFamily="34" charset="-122"/>
                    <a:cs typeface="微软雅黑" pitchFamily="34" charset="-120"/>
                  </a:rPr>
                  <a:t>处的点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微软雅黑" pitchFamily="34" charset="-122"/>
                    <a:cs typeface="微软雅黑" pitchFamily="34" charset="-120"/>
                  </a:rPr>
                  <a:t>装在光滑水平转动轴上.杆和球在竖直面内做匀速圆周运动，且杆对球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的最</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大约束力均为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3</m:t>
                    </m:r>
                    <m:r>
                      <a:rPr lang="en-US" altLang="zh-CN" b="0" i="0">
                        <a:solidFill>
                          <a:srgbClr val="000000"/>
                        </a:solidFill>
                        <a:latin typeface="Cambria Math" pitchFamily="34" charset="0"/>
                        <a:ea typeface="Cambria Math" pitchFamily="34" charset="-122"/>
                        <a:cs typeface="Cambria Math" pitchFamily="34" charset="-120"/>
                      </a:rPr>
                      <m:t>𝑚𝑔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，求：</a:t>
                </a:r>
                <a:endParaRPr lang="en-US" altLang="zh-CN" dirty="0"/>
              </a:p>
            </p:txBody>
          </p:sp>
        </mc:Choice>
        <mc:Fallback>
          <p:sp>
            <p:nvSpPr>
              <p:cNvPr id="3" name="QO_4_BD.37_2#5499fe6ee?htil=8&amp;vop=1&amp;pid=55ab4b4ac&amp;color=0,0,0&amp;vtp=1&amp;bt=1&amp;bbb=1&amp;hb=1&amp;hs=1"/>
              <p:cNvSpPr>
                <a:spLocks noRot="1" noChangeAspect="1" noMove="1" noResize="1" noEditPoints="1" noAdjustHandles="1" noChangeArrowheads="1" noChangeShapeType="1" noTextEdit="1"/>
              </p:cNvSpPr>
              <p:nvPr/>
            </p:nvSpPr>
            <p:spPr>
              <a:xfrm>
                <a:off x="832104" y="1512000"/>
                <a:ext cx="9144000" cy="1192530"/>
              </a:xfrm>
              <a:prstGeom prst="rect">
                <a:avLst/>
              </a:prstGeom>
              <a:blipFill>
                <a:blip r:embed="rId4"/>
                <a:stretch>
                  <a:fillRect l="-1600" r="-1333" b="-11735"/>
                </a:stretch>
              </a:blipFill>
              <a:ln/>
            </p:spPr>
            <p:txBody>
              <a:bodyPr/>
              <a:lstStyle/>
              <a:p>
                <a:r>
                  <a:rPr lang="zh-CN" altLang="en-US">
                    <a:noFill/>
                  </a:rPr>
                  <a:t> </a:t>
                </a:r>
              </a:p>
            </p:txBody>
          </p:sp>
        </mc:Fallback>
      </mc:AlternateContent>
      <p:sp>
        <p:nvSpPr>
          <p:cNvPr id="4" name="QO_5_BD.38_1#38472e112?vop=1&amp;pid=5499fe6ee&amp;color=0,0,0&amp;vtp=1&amp;bbb=1&amp;hs=1"/>
          <p:cNvSpPr/>
          <p:nvPr/>
        </p:nvSpPr>
        <p:spPr>
          <a:xfrm>
            <a:off x="832104" y="2707834"/>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（1）使两球都不脱离杆的最大角速度；</a:t>
            </a:r>
            <a:endParaRPr lang="en-US" altLang="zh-CN" sz="1800" dirty="0"/>
          </a:p>
        </p:txBody>
      </p:sp>
      <mc:AlternateContent xmlns:mc="http://schemas.openxmlformats.org/markup-compatibility/2006">
        <mc:Choice xmlns:a14="http://schemas.microsoft.com/office/drawing/2010/main" Requires="a14">
          <p:sp>
            <p:nvSpPr>
              <p:cNvPr id="5" name="QO_5_AN.39_1#38472e112?vop=1&amp;pid=5499fe6ee&amp;color=0,0,0&amp;vtp=1&amp;bbb=1"/>
              <p:cNvSpPr/>
              <p:nvPr/>
            </p:nvSpPr>
            <p:spPr>
              <a:xfrm>
                <a:off x="832104" y="3072324"/>
                <a:ext cx="10533888" cy="558800"/>
              </a:xfrm>
              <a:prstGeom prst="rect">
                <a:avLst/>
              </a:prstGeom>
              <a:noFill/>
              <a:ln/>
            </p:spPr>
            <p:txBody>
              <a:bodyPr wrap="none" lIns="0" tIns="0" rIns="0" bIns="0" rtlCol="0" anchor="t"/>
              <a:lstStyle/>
              <a:p>
                <a:pPr algn="l" latinLnBrk="1">
                  <a:lnSpc>
                    <a:spcPts val="4400"/>
                  </a:lnSpc>
                </a:pPr>
                <a14:m>
                  <m:oMath xmlns:m="http://schemas.openxmlformats.org/officeDocument/2006/math">
                    <m:rad>
                      <m:radPr>
                        <m:degHide m:val="on"/>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𝑔</m:t>
                            </m:r>
                          </m:num>
                          <m:den>
                            <m:r>
                              <a:rPr lang="en-US" altLang="zh-CN" sz="1800" b="0" i="0">
                                <a:solidFill>
                                  <a:srgbClr val="FF0000"/>
                                </a:solidFill>
                                <a:latin typeface="Cambria Math" pitchFamily="34" charset="0"/>
                                <a:ea typeface="Cambria Math" pitchFamily="34" charset="-122"/>
                                <a:cs typeface="Cambria Math" pitchFamily="34" charset="-120"/>
                              </a:rPr>
                              <m:t>𝐿</m:t>
                            </m:r>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5" name="QO_5_AN.39_1#38472e112?vop=1&amp;pid=5499fe6ee&amp;color=0,0,0&amp;vtp=1&amp;bbb=1"/>
              <p:cNvSpPr>
                <a:spLocks noRot="1" noChangeAspect="1" noMove="1" noResize="1" noEditPoints="1" noAdjustHandles="1" noChangeArrowheads="1" noChangeShapeType="1" noTextEdit="1"/>
              </p:cNvSpPr>
              <p:nvPr/>
            </p:nvSpPr>
            <p:spPr>
              <a:xfrm>
                <a:off x="832104" y="3072324"/>
                <a:ext cx="10533888" cy="558800"/>
              </a:xfrm>
              <a:prstGeom prst="rect">
                <a:avLst/>
              </a:prstGeom>
              <a:blipFill>
                <a:blip r:embed="rId5"/>
                <a:stretch>
                  <a:fillRect b="-2174"/>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O_5_AS.40_1#38472e112?vop=1&amp;pid=5499fe6ee&amp;color=0,0,0&amp;vtp=1&amp;bbb=1&amp;hb=1"/>
              <p:cNvSpPr/>
              <p:nvPr/>
            </p:nvSpPr>
            <p:spPr>
              <a:xfrm>
                <a:off x="832104" y="3631124"/>
                <a:ext cx="10533888" cy="222548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【解析】两球的角速度大小相等，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做圆周运动的半径大于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做圆周运动的半径，则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的向心力大于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的向</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心力，又因为在最低点杆对球的作用力最大，</a:t>
                </a:r>
                <a:r>
                  <a:rPr lang="en-US" altLang="zh-CN" sz="1800" b="0" i="0" dirty="0">
                    <a:solidFill>
                      <a:srgbClr val="000000"/>
                    </a:solidFill>
                    <a:latin typeface="微软雅黑" pitchFamily="34" charset="0"/>
                    <a:ea typeface="微软雅黑" pitchFamily="34" charset="-122"/>
                    <a:cs typeface="微软雅黑" pitchFamily="34" charset="-120"/>
                  </a:rPr>
                  <a:t>则两球都不脱离杆的临界情况为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在最低点时杆对球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的弹</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力恰好等于最大约束力</a:t>
                </a: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关键点</a:t>
                </a:r>
                <a:r>
                  <a:rPr lang="en-US" altLang="zh-CN" sz="1800" b="0" i="0" dirty="0">
                    <a:solidFill>
                      <a:srgbClr val="00A0AF"/>
                    </a:solidFill>
                    <a:latin typeface="SimSun" pitchFamily="34" charset="0"/>
                    <a:ea typeface="SimSun" pitchFamily="34" charset="-122"/>
                    <a:cs typeface="SimSun"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两球都不脱离杆，则两球在运动过程中，</a:t>
                </a:r>
                <a:r>
                  <a:rPr lang="en-US" altLang="zh-CN" sz="1800" b="0" i="0">
                    <a:solidFill>
                      <a:srgbClr val="00A0AF"/>
                    </a:solidFill>
                    <a:latin typeface="微软雅黑" pitchFamily="34" charset="0"/>
                    <a:ea typeface="楷体" pitchFamily="34" charset="-122"/>
                    <a:cs typeface="微软雅黑" pitchFamily="34" charset="-120"/>
                  </a:rPr>
                  <a:t>杆对球的弹力不大于约束力）</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，由牛顿</a:t>
                </a:r>
                <a:endParaRPr lang="en-US" altLang="zh-CN" sz="1800" dirty="0"/>
              </a:p>
              <a:p>
                <a:pPr latinLnBrk="1">
                  <a:lnSpc>
                    <a:spcPts val="4300"/>
                  </a:lnSpc>
                </a:pPr>
                <a:r>
                  <a:rPr lang="en-US" altLang="zh-CN" b="0" i="0">
                    <a:solidFill>
                      <a:srgbClr val="000000"/>
                    </a:solidFill>
                    <a:latin typeface="微软雅黑" pitchFamily="34" charset="0"/>
                    <a:ea typeface="微软雅黑" pitchFamily="34" charset="-122"/>
                    <a:cs typeface="微软雅黑" pitchFamily="34" charset="-120"/>
                  </a:rPr>
                  <a:t>第二定律得</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3</m:t>
                    </m:r>
                    <m:r>
                      <a:rPr lang="en-US" altLang="zh-CN" b="0" i="0">
                        <a:solidFill>
                          <a:srgbClr val="000000"/>
                        </a:solidFill>
                        <a:latin typeface="Cambria Math" pitchFamily="34" charset="0"/>
                        <a:ea typeface="Cambria Math" pitchFamily="34" charset="-122"/>
                        <a:cs typeface="Cambria Math" pitchFamily="34" charset="-120"/>
                      </a:rPr>
                      <m:t>𝑚𝑔</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𝑚𝑔</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𝑚</m:t>
                    </m:r>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𝜔</m:t>
                        </m:r>
                      </m:e>
                      <m:sub>
                        <m:r>
                          <m:rPr>
                            <m:sty m:val="p"/>
                          </m:rPr>
                          <a:rPr lang="en-US" altLang="zh-CN" b="0" i="0">
                            <a:solidFill>
                              <a:srgbClr val="000000"/>
                            </a:solidFill>
                            <a:latin typeface="Cambria Math" pitchFamily="34" charset="0"/>
                            <a:ea typeface="Cambria Math" pitchFamily="34" charset="-122"/>
                            <a:cs typeface="Cambria Math" pitchFamily="34" charset="-120"/>
                          </a:rPr>
                          <m:t>max</m:t>
                        </m:r>
                      </m:sub>
                      <m:sup>
                        <m:r>
                          <a:rPr lang="en-US" altLang="zh-CN" b="0" i="0">
                            <a:solidFill>
                              <a:srgbClr val="000000"/>
                            </a:solidFill>
                            <a:latin typeface="Cambria Math" pitchFamily="34" charset="0"/>
                            <a:ea typeface="Cambria Math" pitchFamily="34" charset="-122"/>
                            <a:cs typeface="Cambria Math" pitchFamily="34" charset="-120"/>
                          </a:rPr>
                          <m:t>2</m:t>
                        </m:r>
                      </m:sup>
                    </m:sSubSup>
                    <m:r>
                      <a:rPr lang="en-US" altLang="zh-CN" b="0" i="0">
                        <a:solidFill>
                          <a:srgbClr val="000000"/>
                        </a:solidFill>
                        <a:latin typeface="Cambria Math" pitchFamily="34" charset="0"/>
                        <a:ea typeface="Cambria Math" pitchFamily="34" charset="-122"/>
                        <a:cs typeface="Cambria Math" pitchFamily="34" charset="-120"/>
                      </a:rPr>
                      <m:t>×2</m:t>
                    </m:r>
                    <m:r>
                      <a:rPr lang="en-US" altLang="zh-CN" b="0" i="0">
                        <a:solidFill>
                          <a:srgbClr val="000000"/>
                        </a:solidFill>
                        <a:latin typeface="Cambria Math" pitchFamily="34" charset="0"/>
                        <a:ea typeface="Cambria Math" pitchFamily="34" charset="-122"/>
                        <a:cs typeface="Cambria Math" pitchFamily="34" charset="-120"/>
                      </a:rPr>
                      <m:t>𝐿</m:t>
                    </m:r>
                  </m:oMath>
                </a14:m>
                <a:r>
                  <a:rPr lang="en-US" altLang="zh-CN" b="0" i="0" dirty="0">
                    <a:solidFill>
                      <a:srgbClr val="000000"/>
                    </a:solidFill>
                    <a:latin typeface="微软雅黑" pitchFamily="34" charset="0"/>
                    <a:ea typeface="微软雅黑" pitchFamily="34" charset="-122"/>
                    <a:cs typeface="微软雅黑" pitchFamily="34" charset="-120"/>
                  </a:rPr>
                  <a:t>，解得杆的最大角速度</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𝜔</m:t>
                        </m:r>
                      </m:e>
                      <m:sub>
                        <m:r>
                          <m:rPr>
                            <m:sty m:val="p"/>
                          </m:rPr>
                          <a:rPr lang="en-US" altLang="zh-CN" b="0" i="0">
                            <a:solidFill>
                              <a:srgbClr val="000000"/>
                            </a:solidFill>
                            <a:latin typeface="Cambria Math" pitchFamily="34" charset="0"/>
                            <a:ea typeface="Cambria Math" pitchFamily="34" charset="-122"/>
                            <a:cs typeface="Cambria Math" pitchFamily="34" charset="-120"/>
                          </a:rPr>
                          <m:t>max</m:t>
                        </m:r>
                      </m:sub>
                    </m:sSub>
                    <m:r>
                      <a:rPr lang="en-US" altLang="zh-CN" b="0" i="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𝑔</m:t>
                            </m:r>
                          </m:num>
                          <m:den>
                            <m:r>
                              <a:rPr lang="en-US" altLang="zh-CN" b="0" i="0">
                                <a:solidFill>
                                  <a:srgbClr val="000000"/>
                                </a:solidFill>
                                <a:latin typeface="Cambria Math" pitchFamily="34" charset="0"/>
                                <a:ea typeface="Cambria Math" pitchFamily="34" charset="-122"/>
                                <a:cs typeface="Cambria Math" pitchFamily="34" charset="-120"/>
                              </a:rPr>
                              <m:t>𝐿</m:t>
                            </m:r>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6" name="QO_5_AS.40_1#38472e112?vop=1&amp;pid=5499fe6ee&amp;color=0,0,0&amp;vtp=1&amp;bbb=1&amp;hb=1"/>
              <p:cNvSpPr>
                <a:spLocks noRot="1" noChangeAspect="1" noMove="1" noResize="1" noEditPoints="1" noAdjustHandles="1" noChangeArrowheads="1" noChangeShapeType="1" noTextEdit="1"/>
              </p:cNvSpPr>
              <p:nvPr/>
            </p:nvSpPr>
            <p:spPr>
              <a:xfrm>
                <a:off x="832104" y="3631124"/>
                <a:ext cx="10533888" cy="2225485"/>
              </a:xfrm>
              <a:prstGeom prst="rect">
                <a:avLst/>
              </a:prstGeom>
              <a:blipFill>
                <a:blip r:embed="rId6"/>
                <a:stretch>
                  <a:fillRect l="-1389" r="-2431" b="-274"/>
                </a:stretch>
              </a:blipFill>
              <a:ln/>
            </p:spPr>
            <p:txBody>
              <a:bodyPr/>
              <a:lstStyle/>
              <a:p>
                <a:r>
                  <a:rPr lang="zh-CN" altLang="en-US">
                    <a:noFill/>
                  </a:rPr>
                  <a:t> </a:t>
                </a:r>
              </a:p>
            </p:txBody>
          </p:sp>
        </mc:Fallback>
      </mc:AlternateContent>
      <p:sp>
        <p:nvSpPr>
          <p:cNvPr id="7" name="QO_5_AS.40_1#38472e112?vop=1&amp;pid=5499fe6ee&amp;color=0,0,0&amp;vtp=1&amp;bbb=1&amp;hb=1&amp;uw=1">
            <a:extLst>
              <a:ext uri="{FF2B5EF4-FFF2-40B4-BE49-F238E27FC236}">
                <a16:creationId xmlns:a16="http://schemas.microsoft.com/office/drawing/2014/main" id="{9B772D58-6508-D3F4-CD3C-85B07E716989}"/>
              </a:ext>
            </a:extLst>
          </p:cNvPr>
          <p:cNvSpPr/>
          <p:nvPr/>
        </p:nvSpPr>
        <p:spPr>
          <a:xfrm>
            <a:off x="5175504" y="4050002"/>
            <a:ext cx="6097207"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8" name="QO_5_AS.40_1#38472e112?vop=1&amp;pid=5499fe6ee&amp;color=0,0,0&amp;vtp=1&amp;bbb=1&amp;hb=1&amp;uw=1">
            <a:extLst>
              <a:ext uri="{FF2B5EF4-FFF2-40B4-BE49-F238E27FC236}">
                <a16:creationId xmlns:a16="http://schemas.microsoft.com/office/drawing/2014/main" id="{3EB24107-6CC3-CADE-E6F7-9C672939F5EB}"/>
              </a:ext>
            </a:extLst>
          </p:cNvPr>
          <p:cNvSpPr/>
          <p:nvPr/>
        </p:nvSpPr>
        <p:spPr>
          <a:xfrm>
            <a:off x="832104" y="4469102"/>
            <a:ext cx="2286000"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 calcmode="lin" valueType="num">
                                      <p:cBhvr additive="base">
                                        <p:cTn id="3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bg/>
                                          </p:spTgt>
                                        </p:tgtEl>
                                        <p:attrNameLst>
                                          <p:attrName>style.visibility</p:attrName>
                                        </p:attrNameLst>
                                      </p:cBhvr>
                                      <p:to>
                                        <p:strVal val="visible"/>
                                      </p:to>
                                    </p:set>
                                    <p:anim calcmode="lin" valueType="num">
                                      <p:cBhvr additive="base">
                                        <p:cTn id="4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7">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 calcmode="lin" valueType="num">
                                      <p:cBhvr additive="base">
                                        <p:cTn id="4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8">
                                            <p:bg/>
                                          </p:spTgt>
                                        </p:tgtEl>
                                        <p:attrNameLst>
                                          <p:attrName>style.visibility</p:attrName>
                                        </p:attrNameLst>
                                      </p:cBhvr>
                                      <p:to>
                                        <p:strVal val="visible"/>
                                      </p:to>
                                    </p:set>
                                    <p:anim calcmode="lin" valueType="num">
                                      <p:cBhvr additive="base">
                                        <p:cTn id="49" dur="500" fill="hold"/>
                                        <p:tgtEl>
                                          <p:spTgt spid="8">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8">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8">
                                            <p:txEl>
                                              <p:pRg st="0" end="0"/>
                                            </p:txEl>
                                          </p:spTgt>
                                        </p:tgtEl>
                                        <p:attrNameLst>
                                          <p:attrName>style.visibility</p:attrName>
                                        </p:attrNameLst>
                                      </p:cBhvr>
                                      <p:to>
                                        <p:strVal val="visible"/>
                                      </p:to>
                                    </p:set>
                                    <p:anim calcmode="lin" valueType="num">
                                      <p:cBhvr additive="base">
                                        <p:cTn id="5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7" grpId="0" build="p" animBg="1"/>
      <p:bldP spid="8"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41_1#79532a334?vop=1&amp;pid=5499fe6ee&amp;color=0,0,0&amp;vtp=1&amp;bt=1&amp;bbb=1"/>
              <p:cNvSpPr/>
              <p:nvPr/>
            </p:nvSpPr>
            <p:spPr>
              <a:xfrm>
                <a:off x="832104" y="1512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（2）当杆以最大角速度转动且</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位于最高点时，杆对球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的力的大小：</a:t>
                </a:r>
                <a:endParaRPr lang="en-US" altLang="zh-CN" sz="1800" dirty="0"/>
              </a:p>
            </p:txBody>
          </p:sp>
        </mc:Choice>
        <mc:Fallback>
          <p:sp>
            <p:nvSpPr>
              <p:cNvPr id="2" name="QO_5_BD.41_1#79532a334?vop=1&amp;pid=5499fe6ee&amp;color=0,0,0&amp;vtp=1&amp;bt=1&amp;bbb=1"/>
              <p:cNvSpPr>
                <a:spLocks noRot="1" noChangeAspect="1" noMove="1" noResize="1" noEditPoints="1" noAdjustHandles="1" noChangeArrowheads="1" noChangeShapeType="1" noTextEdit="1"/>
              </p:cNvSpPr>
              <p:nvPr/>
            </p:nvSpPr>
            <p:spPr>
              <a:xfrm>
                <a:off x="832104" y="1512000"/>
                <a:ext cx="10533888" cy="363855"/>
              </a:xfrm>
              <a:prstGeom prst="rect">
                <a:avLst/>
              </a:prstGeom>
              <a:blipFill>
                <a:blip r:embed="rId3"/>
                <a:stretch>
                  <a:fillRect l="-1389"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42_1#79532a334?vop=1&amp;pid=5499fe6ee&amp;color=0,0,0&amp;vtp=1&amp;bbb=1"/>
              <p:cNvSpPr/>
              <p:nvPr/>
            </p:nvSpPr>
            <p:spPr>
              <a:xfrm>
                <a:off x="832104" y="1920495"/>
                <a:ext cx="10533888" cy="346075"/>
              </a:xfrm>
              <a:prstGeom prst="rect">
                <a:avLst/>
              </a:prstGeom>
              <a:noFill/>
              <a:ln/>
            </p:spPr>
            <p:txBody>
              <a:bodyPr wrap="none" lIns="0" tIns="0" rIns="0" bIns="0" rtlCol="0" anchor="t"/>
              <a:lstStyle/>
              <a:p>
                <a:pPr algn="l" latinLnBrk="1">
                  <a:lnSpc>
                    <a:spcPts val="31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𝑚𝑔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5_AN.42_1#79532a334?vop=1&amp;pid=5499fe6ee&amp;color=0,0,0&amp;vtp=1&amp;bbb=1"/>
              <p:cNvSpPr>
                <a:spLocks noRot="1" noChangeAspect="1" noMove="1" noResize="1" noEditPoints="1" noAdjustHandles="1" noChangeArrowheads="1" noChangeShapeType="1" noTextEdit="1"/>
              </p:cNvSpPr>
              <p:nvPr/>
            </p:nvSpPr>
            <p:spPr>
              <a:xfrm>
                <a:off x="832104" y="1920495"/>
                <a:ext cx="10533888" cy="346075"/>
              </a:xfrm>
              <a:prstGeom prst="rect">
                <a:avLst/>
              </a:prstGeom>
              <a:blipFill>
                <a:blip r:embed="rId4"/>
                <a:stretch>
                  <a:fillRect l="-810" b="-2280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S.43_1#79532a334?vop=1&amp;pid=5499fe6ee&amp;color=0,0,0&amp;vtp=1&amp;bbb=1&amp;hb=1"/>
              <p:cNvSpPr/>
              <p:nvPr/>
            </p:nvSpPr>
            <p:spPr>
              <a:xfrm>
                <a:off x="832104" y="2278635"/>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【解析】杆以最大角速度转动且</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位于最高点时，对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，由牛顿第二定律得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𝑇</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𝜔</m:t>
                        </m:r>
                      </m:e>
                      <m:sub>
                        <m:r>
                          <m:rPr>
                            <m:sty m:val="p"/>
                          </m:rPr>
                          <a:rPr lang="en-US" altLang="zh-CN" sz="1800" b="0" i="0">
                            <a:solidFill>
                              <a:srgbClr val="000000"/>
                            </a:solidFill>
                            <a:latin typeface="Cambria Math" pitchFamily="34" charset="0"/>
                            <a:ea typeface="Cambria Math" pitchFamily="34" charset="-122"/>
                            <a:cs typeface="Cambria Math" pitchFamily="34" charset="-120"/>
                          </a:rPr>
                          <m:t>max</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𝐿</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，解得</a:t>
                </a:r>
              </a:p>
              <a:p>
                <a:pPr latinLnBrk="1">
                  <a:lnSpc>
                    <a:spcPts val="31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𝑇</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𝑚𝑔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5_AS.43_1#79532a334?vop=1&amp;pid=5499fe6ee&amp;color=0,0,0&amp;vtp=1&amp;bbb=1&amp;hb=1"/>
              <p:cNvSpPr>
                <a:spLocks noRot="1" noChangeAspect="1" noMove="1" noResize="1" noEditPoints="1" noAdjustHandles="1" noChangeArrowheads="1" noChangeShapeType="1" noTextEdit="1"/>
              </p:cNvSpPr>
              <p:nvPr/>
            </p:nvSpPr>
            <p:spPr>
              <a:xfrm>
                <a:off x="832104" y="2278635"/>
                <a:ext cx="10533888" cy="773430"/>
              </a:xfrm>
              <a:prstGeom prst="rect">
                <a:avLst/>
              </a:prstGeom>
              <a:blipFill>
                <a:blip r:embed="rId5"/>
                <a:stretch>
                  <a:fillRect l="-1389" b="-1732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1af151683.fixed?pid=d578276dd&amp;color=255,240,0&amp;vtp=1&amp;bbb=1"/>
          <p:cNvSpPr/>
          <p:nvPr/>
        </p:nvSpPr>
        <p:spPr>
          <a:xfrm>
            <a:off x="0" y="1618488"/>
            <a:ext cx="12188952" cy="896112"/>
          </a:xfrm>
          <a:prstGeom prst="rect">
            <a:avLst/>
          </a:prstGeom>
          <a:noFill/>
          <a:ln/>
        </p:spPr>
        <p:txBody>
          <a:bodyPr wrap="none" lIns="0" tIns="0" rIns="0" bIns="0" rtlCol="0" anchor="ctr"/>
          <a:lstStyle/>
          <a:p>
            <a:pPr algn="ctr" latinLnBrk="1">
              <a:lnSpc>
                <a:spcPts val="5400"/>
              </a:lnSpc>
            </a:pPr>
            <a:r>
              <a:rPr lang="en-US" altLang="zh-CN" sz="4400" b="1" i="0" dirty="0">
                <a:solidFill>
                  <a:srgbClr val="FFF000"/>
                </a:solidFill>
                <a:latin typeface="微软雅黑" pitchFamily="34" charset="0"/>
                <a:ea typeface="微软雅黑" pitchFamily="34" charset="-122"/>
                <a:cs typeface="微软雅黑" pitchFamily="34" charset="-120"/>
              </a:rPr>
              <a:t>第六章</a:t>
            </a:r>
            <a:r>
              <a:rPr lang="en-US" altLang="zh-CN" sz="4400" b="1" i="0" dirty="0">
                <a:solidFill>
                  <a:srgbClr val="FFF000"/>
                </a:solidFill>
                <a:latin typeface="SimSun" pitchFamily="34" charset="0"/>
                <a:ea typeface="SimSun" pitchFamily="34" charset="-122"/>
                <a:cs typeface="SimSun" pitchFamily="34" charset="-120"/>
              </a:rPr>
              <a:t> </a:t>
            </a:r>
            <a:r>
              <a:rPr lang="en-US" altLang="zh-CN" sz="4400" b="1" i="0" dirty="0">
                <a:solidFill>
                  <a:srgbClr val="FFF000"/>
                </a:solidFill>
                <a:latin typeface="微软雅黑" pitchFamily="34" charset="0"/>
                <a:ea typeface="微软雅黑" pitchFamily="34" charset="-122"/>
                <a:cs typeface="微软雅黑" pitchFamily="34" charset="-120"/>
              </a:rPr>
              <a:t>圆周运动</a:t>
            </a:r>
            <a:endParaRPr lang="en-US" altLang="zh-CN" sz="4400" dirty="0"/>
          </a:p>
        </p:txBody>
      </p:sp>
      <p:sp>
        <p:nvSpPr>
          <p:cNvPr id="3" name="C_2_BD#1af151683.fixed?pid=d578276dd&amp;color=255,255,255&amp;vtp=1&amp;bbb=1"/>
          <p:cNvSpPr/>
          <p:nvPr/>
        </p:nvSpPr>
        <p:spPr>
          <a:xfrm>
            <a:off x="0" y="2880360"/>
            <a:ext cx="12188952" cy="649224"/>
          </a:xfrm>
          <a:prstGeom prst="rect">
            <a:avLst/>
          </a:prstGeom>
          <a:noFill/>
          <a:ln/>
        </p:spPr>
        <p:txBody>
          <a:bodyPr wrap="none" lIns="0" tIns="0" rIns="0" bIns="0" rtlCol="0" anchor="ctr"/>
          <a:lstStyle/>
          <a:p>
            <a:pPr algn="ctr" latinLnBrk="1">
              <a:lnSpc>
                <a:spcPts val="4000"/>
              </a:lnSpc>
            </a:pPr>
            <a:r>
              <a:rPr lang="en-US" altLang="zh-CN" sz="3200" b="0" i="0" dirty="0">
                <a:solidFill>
                  <a:srgbClr val="FFFFFF"/>
                </a:solidFill>
                <a:latin typeface="微软雅黑" pitchFamily="34" charset="0"/>
                <a:ea typeface="微软雅黑" pitchFamily="34" charset="-122"/>
                <a:cs typeface="微软雅黑" pitchFamily="34" charset="-120"/>
              </a:rPr>
              <a:t>专题上分5</a:t>
            </a:r>
            <a:r>
              <a:rPr lang="en-US" altLang="zh-CN" sz="3200" b="0" i="0" dirty="0">
                <a:solidFill>
                  <a:srgbClr val="FFFFFF"/>
                </a:solidFill>
                <a:latin typeface="SimSun" pitchFamily="34" charset="0"/>
                <a:ea typeface="SimSun" pitchFamily="34" charset="-122"/>
                <a:cs typeface="SimSun" pitchFamily="34" charset="-120"/>
              </a:rPr>
              <a:t> </a:t>
            </a:r>
            <a:r>
              <a:rPr lang="en-US" altLang="zh-CN" sz="3200" b="0" i="0" dirty="0">
                <a:solidFill>
                  <a:srgbClr val="FFFFFF"/>
                </a:solidFill>
                <a:latin typeface="微软雅黑" pitchFamily="34" charset="0"/>
                <a:ea typeface="微软雅黑" pitchFamily="34" charset="-122"/>
                <a:cs typeface="微软雅黑" pitchFamily="34" charset="-120"/>
              </a:rPr>
              <a:t>竖直面内圆周运动综合</a:t>
            </a:r>
            <a:endParaRPr lang="en-US" altLang="zh-CN" sz="32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44_1#d7efdf22a?vop=1&amp;pid=5499fe6ee&amp;color=0,0,0&amp;vtp=1&amp;bt=1&amp;bbb=1"/>
              <p:cNvSpPr/>
              <p:nvPr/>
            </p:nvSpPr>
            <p:spPr>
              <a:xfrm>
                <a:off x="832104" y="1512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（3）当杆以最大角速度转动且</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位于最高点时，杆对轴</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的力的大小.</a:t>
                </a:r>
                <a:endParaRPr lang="en-US" altLang="zh-CN" sz="1800" dirty="0"/>
              </a:p>
            </p:txBody>
          </p:sp>
        </mc:Choice>
        <mc:Fallback>
          <p:sp>
            <p:nvSpPr>
              <p:cNvPr id="2" name="QO_5_BD.44_1#d7efdf22a?vop=1&amp;pid=5499fe6ee&amp;color=0,0,0&amp;vtp=1&amp;bt=1&amp;bbb=1"/>
              <p:cNvSpPr>
                <a:spLocks noRot="1" noChangeAspect="1" noMove="1" noResize="1" noEditPoints="1" noAdjustHandles="1" noChangeArrowheads="1" noChangeShapeType="1" noTextEdit="1"/>
              </p:cNvSpPr>
              <p:nvPr/>
            </p:nvSpPr>
            <p:spPr>
              <a:xfrm>
                <a:off x="832104" y="1512000"/>
                <a:ext cx="10533888" cy="363855"/>
              </a:xfrm>
              <a:prstGeom prst="rect">
                <a:avLst/>
              </a:prstGeom>
              <a:blipFill>
                <a:blip r:embed="rId3"/>
                <a:stretch>
                  <a:fillRect l="-1389"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45_1#d7efdf22a?vop=1&amp;pid=5499fe6ee&amp;color=0,0,0&amp;vtp=1&amp;bbb=1"/>
              <p:cNvSpPr/>
              <p:nvPr/>
            </p:nvSpPr>
            <p:spPr>
              <a:xfrm>
                <a:off x="832104" y="1920495"/>
                <a:ext cx="10533888" cy="346075"/>
              </a:xfrm>
              <a:prstGeom prst="rect">
                <a:avLst/>
              </a:prstGeom>
              <a:noFill/>
              <a:ln/>
            </p:spPr>
            <p:txBody>
              <a:bodyPr wrap="none" lIns="0" tIns="0" rIns="0" bIns="0" rtlCol="0" anchor="t"/>
              <a:lstStyle/>
              <a:p>
                <a:pPr algn="l" latinLnBrk="1">
                  <a:lnSpc>
                    <a:spcPts val="31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3</m:t>
                    </m:r>
                    <m:r>
                      <a:rPr lang="en-US" altLang="zh-CN" sz="1800" b="0" i="0">
                        <a:solidFill>
                          <a:srgbClr val="FF0000"/>
                        </a:solidFill>
                        <a:latin typeface="Cambria Math" pitchFamily="34" charset="0"/>
                        <a:ea typeface="Cambria Math" pitchFamily="34" charset="-122"/>
                        <a:cs typeface="Cambria Math" pitchFamily="34" charset="-120"/>
                      </a:rPr>
                      <m:t>𝑚𝑔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5_AN.45_1#d7efdf22a?vop=1&amp;pid=5499fe6ee&amp;color=0,0,0&amp;vtp=1&amp;bbb=1"/>
              <p:cNvSpPr>
                <a:spLocks noRot="1" noChangeAspect="1" noMove="1" noResize="1" noEditPoints="1" noAdjustHandles="1" noChangeArrowheads="1" noChangeShapeType="1" noTextEdit="1"/>
              </p:cNvSpPr>
              <p:nvPr/>
            </p:nvSpPr>
            <p:spPr>
              <a:xfrm>
                <a:off x="832104" y="1920495"/>
                <a:ext cx="10533888" cy="346075"/>
              </a:xfrm>
              <a:prstGeom prst="rect">
                <a:avLst/>
              </a:prstGeom>
              <a:blipFill>
                <a:blip r:embed="rId4"/>
                <a:stretch>
                  <a:fillRect l="-1042" b="-2982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S.46_1#d7efdf22a?vop=1&amp;pid=5499fe6ee&amp;color=0,0,0&amp;vtp=1&amp;bbb=1&amp;hb=1"/>
              <p:cNvSpPr/>
              <p:nvPr/>
            </p:nvSpPr>
            <p:spPr>
              <a:xfrm>
                <a:off x="832104" y="2278635"/>
                <a:ext cx="10533888" cy="11925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【解析】杆以最大角速度转动且</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位于最高点时，由牛顿第二定律，对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𝐴</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𝜔</m:t>
                        </m:r>
                      </m:e>
                      <m:sub>
                        <m:r>
                          <m:rPr>
                            <m:sty m:val="p"/>
                          </m:rPr>
                          <a:rPr lang="en-US" altLang="zh-CN" sz="1800" b="0" i="0">
                            <a:solidFill>
                              <a:srgbClr val="000000"/>
                            </a:solidFill>
                            <a:latin typeface="Cambria Math" pitchFamily="34" charset="0"/>
                            <a:ea typeface="Cambria Math" pitchFamily="34" charset="-122"/>
                            <a:cs typeface="Cambria Math" pitchFamily="34" charset="-120"/>
                          </a:rPr>
                          <m:t>max</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𝐿</m:t>
                    </m:r>
                  </m:oMath>
                </a14:m>
                <a:r>
                  <a:rPr lang="en-US" altLang="zh-CN" sz="1800" b="0" i="0" dirty="0">
                    <a:solidFill>
                      <a:srgbClr val="000000"/>
                    </a:solidFill>
                    <a:latin typeface="微软雅黑" pitchFamily="34" charset="0"/>
                    <a:ea typeface="微软雅黑" pitchFamily="34" charset="-122"/>
                    <a:cs typeface="微软雅黑" pitchFamily="34" charset="-120"/>
                  </a:rPr>
                  <a:t>，对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则有</a:t>
                </a:r>
              </a:p>
              <a:p>
                <a:pPr latinLnBrk="1">
                  <a:lnSpc>
                    <a:spcPts val="33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𝐵</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𝜔</m:t>
                        </m:r>
                      </m:e>
                      <m:sub>
                        <m:r>
                          <m:rPr>
                            <m:sty m:val="p"/>
                          </m:rPr>
                          <a:rPr lang="en-US" altLang="zh-CN" sz="1800" b="0" i="0">
                            <a:solidFill>
                              <a:srgbClr val="000000"/>
                            </a:solidFill>
                            <a:latin typeface="Cambria Math" pitchFamily="34" charset="0"/>
                            <a:ea typeface="Cambria Math" pitchFamily="34" charset="-122"/>
                            <a:cs typeface="Cambria Math" pitchFamily="34" charset="-120"/>
                          </a:rPr>
                          <m:t>max</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𝐿</m:t>
                    </m:r>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𝐴</m:t>
                        </m:r>
                      </m:sub>
                    </m:sSub>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𝐵</m:t>
                        </m:r>
                      </m:sub>
                    </m:sSub>
                    <m:r>
                      <a:rPr lang="en-US" altLang="zh-CN" sz="1800" b="0" i="0">
                        <a:solidFill>
                          <a:srgbClr val="000000"/>
                        </a:solidFill>
                        <a:latin typeface="Cambria Math" pitchFamily="34" charset="0"/>
                        <a:ea typeface="Cambria Math" pitchFamily="34" charset="-122"/>
                        <a:cs typeface="Cambria Math" pitchFamily="34" charset="-120"/>
                      </a:rPr>
                      <m:t>=3</m:t>
                    </m:r>
                    <m:r>
                      <a:rPr lang="en-US" altLang="zh-CN" sz="1800" b="0" i="0">
                        <a:solidFill>
                          <a:srgbClr val="000000"/>
                        </a:solidFill>
                        <a:latin typeface="Cambria Math" pitchFamily="34" charset="0"/>
                        <a:ea typeface="Cambria Math" pitchFamily="34" charset="-122"/>
                        <a:cs typeface="Cambria Math" pitchFamily="34" charset="-120"/>
                      </a:rPr>
                      <m:t>𝑚𝑔</m:t>
                    </m:r>
                  </m:oMath>
                </a14:m>
                <a:r>
                  <a:rPr lang="en-US" altLang="zh-CN" sz="1800" b="0" i="0" dirty="0">
                    <a:solidFill>
                      <a:srgbClr val="000000"/>
                    </a:solidFill>
                    <a:latin typeface="微软雅黑" pitchFamily="34" charset="0"/>
                    <a:ea typeface="微软雅黑" pitchFamily="34" charset="-122"/>
                    <a:cs typeface="微软雅黑" pitchFamily="34" charset="-120"/>
                  </a:rPr>
                  <a:t>，则结合牛顿第三定律可得杆对轴</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的作用力大小</a:t>
                </a:r>
              </a:p>
              <a:p>
                <a:pPr latinLnBrk="1">
                  <a:lnSpc>
                    <a:spcPts val="3100"/>
                  </a:lnSpc>
                </a:pP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𝐹</m:t>
                        </m:r>
                      </m:e>
                      <m:sub>
                        <m:r>
                          <m:rPr>
                            <m:sty m:val="p"/>
                          </m:rPr>
                          <a:rPr lang="en-US" altLang="zh-CN" b="0" i="0">
                            <a:solidFill>
                              <a:srgbClr val="000000"/>
                            </a:solidFill>
                            <a:latin typeface="Cambria Math" pitchFamily="34" charset="0"/>
                            <a:ea typeface="Cambria Math" pitchFamily="34" charset="-122"/>
                            <a:cs typeface="Cambria Math" pitchFamily="34" charset="-120"/>
                          </a:rPr>
                          <m:t>N</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𝑇</m:t>
                        </m:r>
                      </m:e>
                      <m:sub>
                        <m:r>
                          <a:rPr lang="en-US" altLang="zh-CN" b="0" i="0">
                            <a:solidFill>
                              <a:srgbClr val="000000"/>
                            </a:solidFill>
                            <a:latin typeface="Cambria Math" pitchFamily="34" charset="0"/>
                            <a:ea typeface="Cambria Math" pitchFamily="34" charset="-122"/>
                            <a:cs typeface="Cambria Math" pitchFamily="34" charset="-120"/>
                          </a:rPr>
                          <m:t>𝐵</m:t>
                        </m:r>
                      </m:sub>
                    </m:sSub>
                    <m:r>
                      <a:rPr lang="en-US" altLang="zh-CN" b="0" i="0">
                        <a:solidFill>
                          <a:srgbClr val="000000"/>
                        </a:solidFill>
                        <a:latin typeface="Cambria Math" pitchFamily="34" charset="0"/>
                        <a:ea typeface="Cambria Math" pitchFamily="34" charset="-122"/>
                        <a:cs typeface="Cambria Math" pitchFamily="34" charset="-120"/>
                      </a:rPr>
                      <m:t>=3</m:t>
                    </m:r>
                    <m:r>
                      <a:rPr lang="en-US" altLang="zh-CN" b="0" i="0">
                        <a:solidFill>
                          <a:srgbClr val="000000"/>
                        </a:solidFill>
                        <a:latin typeface="Cambria Math" pitchFamily="34" charset="0"/>
                        <a:ea typeface="Cambria Math" pitchFamily="34" charset="-122"/>
                        <a:cs typeface="Cambria Math" pitchFamily="34" charset="-120"/>
                      </a:rPr>
                      <m:t>𝑚𝑔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5_AS.46_1#d7efdf22a?vop=1&amp;pid=5499fe6ee&amp;color=0,0,0&amp;vtp=1&amp;bbb=1&amp;hb=1"/>
              <p:cNvSpPr>
                <a:spLocks noRot="1" noChangeAspect="1" noMove="1" noResize="1" noEditPoints="1" noAdjustHandles="1" noChangeArrowheads="1" noChangeShapeType="1" noTextEdit="1"/>
              </p:cNvSpPr>
              <p:nvPr/>
            </p:nvSpPr>
            <p:spPr>
              <a:xfrm>
                <a:off x="832104" y="2278635"/>
                <a:ext cx="10533888" cy="1192530"/>
              </a:xfrm>
              <a:prstGeom prst="rect">
                <a:avLst/>
              </a:prstGeom>
              <a:blipFill>
                <a:blip r:embed="rId5"/>
                <a:stretch>
                  <a:fillRect l="-1389" r="-347" b="-1179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EX.47_1#5499fe6ee?vop=1&amp;pid=55ab4b4ac&amp;color=0,0,0&amp;vtp=1&amp;bt=1&amp;bbb=1&amp;hb=1"/>
              <p:cNvSpPr/>
              <p:nvPr/>
            </p:nvSpPr>
            <p:spPr>
              <a:xfrm>
                <a:off x="832104" y="1512000"/>
                <a:ext cx="10533888"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楷体" pitchFamily="34" charset="-122"/>
                    <a:cs typeface="微软雅黑" pitchFamily="34" charset="-120"/>
                  </a:rPr>
                  <a:t>关键点拨</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同一小球在竖直面内做匀速圆周运动时</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在最低点受到的弹力最大</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又因为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楷体" pitchFamily="34" charset="-122"/>
                    <a:cs typeface="微软雅黑" pitchFamily="34" charset="-120"/>
                  </a:rPr>
                  <a:t>的轨道半径大于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的轨道半径</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则</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𝐵</m:t>
                    </m:r>
                  </m:oMath>
                </a14:m>
                <a:r>
                  <a:rPr lang="en-US" altLang="zh-CN" b="0" i="0" dirty="0">
                    <a:solidFill>
                      <a:srgbClr val="000000"/>
                    </a:solidFill>
                    <a:latin typeface="微软雅黑" pitchFamily="34" charset="0"/>
                    <a:ea typeface="楷体" pitchFamily="34" charset="-122"/>
                    <a:cs typeface="微软雅黑" pitchFamily="34" charset="-120"/>
                  </a:rPr>
                  <a:t>在最低点受到的弹力大于</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楷体" pitchFamily="34" charset="-122"/>
                    <a:cs typeface="微软雅黑" pitchFamily="34" charset="-120"/>
                  </a:rPr>
                  <a:t>在最低点受到的弹力</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O_4_EX.47_1#5499fe6ee?vop=1&amp;pid=55ab4b4ac&amp;color=0,0,0&amp;vtp=1&amp;bt=1&amp;bbb=1&amp;hb=1"/>
              <p:cNvSpPr>
                <a:spLocks noRot="1" noChangeAspect="1" noMove="1" noResize="1" noEditPoints="1" noAdjustHandles="1" noChangeArrowheads="1" noChangeShapeType="1" noTextEdit="1"/>
              </p:cNvSpPr>
              <p:nvPr/>
            </p:nvSpPr>
            <p:spPr>
              <a:xfrm>
                <a:off x="832104" y="1512000"/>
                <a:ext cx="10533888" cy="770255"/>
              </a:xfrm>
              <a:prstGeom prst="rect">
                <a:avLst/>
              </a:prstGeom>
              <a:blipFill>
                <a:blip r:embed="rId3"/>
                <a:stretch>
                  <a:fillRect l="-1389" r="-463" b="-19048"/>
                </a:stretch>
              </a:blipFill>
              <a:ln/>
            </p:spPr>
            <p:txBody>
              <a:bodyPr/>
              <a:lstStyle/>
              <a:p>
                <a:r>
                  <a:rPr lang="zh-CN" altLang="en-US">
                    <a:noFill/>
                  </a:rPr>
                  <a:t> </a:t>
                </a:r>
              </a:p>
            </p:txBody>
          </p:sp>
        </mc:Fallback>
      </mc:AlternateContent>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pic>
        <p:nvPicPr>
          <p:cNvPr id="2" name="QC_4_BD.1_1#18c0713cc?htil=1&amp;vop=1&amp;pid=7fada2f78&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0244479" y="1594297"/>
            <a:ext cx="1078992" cy="114300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1_2#18c0713cc?htil=1&amp;vop=1&amp;pid=7fada2f78&amp;color=0,0,0&amp;vtp=1&amp;bt=1&amp;bbb=1&amp;hb=1&amp;hs=1"/>
              <p:cNvSpPr/>
              <p:nvPr/>
            </p:nvSpPr>
            <p:spPr>
              <a:xfrm>
                <a:off x="832104" y="1512000"/>
                <a:ext cx="9326880" cy="1084580"/>
              </a:xfrm>
              <a:prstGeom prst="rect">
                <a:avLst/>
              </a:prstGeom>
              <a:noFill/>
              <a:ln/>
            </p:spPr>
            <p:txBody>
              <a:bodyPr wrap="none" lIns="0" tIns="0" rIns="0" bIns="0" rtlCol="0" anchor="t"/>
              <a:lstStyle/>
              <a:p>
                <a:pPr algn="l" latinLnBrk="1">
                  <a:lnSpc>
                    <a:spcPts val="3000"/>
                  </a:lnSpc>
                </a:pP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如图所示，水杯中放有一可视为质点的小球，某同学将轻绳一端固定在水杯开口处</a:t>
                </a:r>
                <a:r>
                  <a:rPr lang="en-US" altLang="zh-CN" sz="1800" b="0" i="0">
                    <a:solidFill>
                      <a:srgbClr val="000000"/>
                    </a:solidFill>
                    <a:latin typeface="微软雅黑" pitchFamily="34" charset="0"/>
                    <a:ea typeface="微软雅黑" pitchFamily="34" charset="-122"/>
                    <a:cs typeface="微软雅黑" pitchFamily="34" charset="-120"/>
                  </a:rPr>
                  <a:t>，另一</a:t>
                </a:r>
              </a:p>
              <a:p>
                <a:pPr latinLnBrk="1">
                  <a:lnSpc>
                    <a:spcPts val="3000"/>
                  </a:lnSpc>
                </a:pPr>
                <a:r>
                  <a:rPr lang="en-US" altLang="zh-CN" sz="1800" b="0" i="0">
                    <a:solidFill>
                      <a:srgbClr val="000000"/>
                    </a:solidFill>
                    <a:latin typeface="微软雅黑" pitchFamily="34" charset="0"/>
                    <a:ea typeface="微软雅黑" pitchFamily="34" charset="-122"/>
                    <a:cs typeface="微软雅黑" pitchFamily="34" charset="-120"/>
                  </a:rPr>
                  <a:t>端用手拉住</a:t>
                </a:r>
                <a:r>
                  <a:rPr lang="en-US" altLang="zh-CN" sz="1800" b="0" i="0" dirty="0">
                    <a:solidFill>
                      <a:srgbClr val="000000"/>
                    </a:solidFill>
                    <a:latin typeface="微软雅黑" pitchFamily="34" charset="0"/>
                    <a:ea typeface="微软雅黑" pitchFamily="34" charset="-122"/>
                    <a:cs typeface="微软雅黑" pitchFamily="34" charset="-120"/>
                  </a:rPr>
                  <a:t>，甩动手腕使水杯以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点为圆心在竖直平面内做圆周运动</a:t>
                </a:r>
                <a:r>
                  <a:rPr lang="en-US" altLang="zh-CN" sz="1800" b="0" i="0">
                    <a:solidFill>
                      <a:srgbClr val="000000"/>
                    </a:solidFill>
                    <a:latin typeface="微软雅黑" pitchFamily="34" charset="0"/>
                    <a:ea typeface="微软雅黑" pitchFamily="34" charset="-122"/>
                    <a:cs typeface="微软雅黑" pitchFamily="34" charset="-120"/>
                  </a:rPr>
                  <a:t>，运动过程中小球始终紧</a:t>
                </a:r>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贴杯底</a:t>
                </a:r>
                <a:r>
                  <a:rPr lang="en-US" altLang="zh-CN" b="0" i="0" dirty="0">
                    <a:solidFill>
                      <a:srgbClr val="000000"/>
                    </a:solidFill>
                    <a:latin typeface="微软雅黑" pitchFamily="34" charset="0"/>
                    <a:ea typeface="微软雅黑" pitchFamily="34" charset="-122"/>
                    <a:cs typeface="微软雅黑" pitchFamily="34" charset="-120"/>
                  </a:rPr>
                  <a:t>.已知小球离</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𝑂</m:t>
                    </m:r>
                  </m:oMath>
                </a14:m>
                <a:r>
                  <a:rPr lang="en-US" altLang="zh-CN" b="0" i="0" dirty="0">
                    <a:solidFill>
                      <a:srgbClr val="000000"/>
                    </a:solidFill>
                    <a:latin typeface="微软雅黑" pitchFamily="34" charset="0"/>
                    <a:ea typeface="微软雅黑" pitchFamily="34" charset="-122"/>
                    <a:cs typeface="微软雅黑" pitchFamily="34" charset="-120"/>
                  </a:rPr>
                  <a:t>点的距离为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𝐿</m:t>
                    </m:r>
                  </m:oMath>
                </a14:m>
                <a:r>
                  <a:rPr lang="en-US" altLang="zh-CN" b="0" i="0" dirty="0">
                    <a:solidFill>
                      <a:srgbClr val="000000"/>
                    </a:solidFill>
                    <a:latin typeface="微软雅黑" pitchFamily="34" charset="0"/>
                    <a:ea typeface="微软雅黑" pitchFamily="34" charset="-122"/>
                    <a:cs typeface="微软雅黑" pitchFamily="34" charset="-120"/>
                  </a:rPr>
                  <a:t>，重力加速度大小为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C_4_BD.1_2#18c0713cc?htil=1&amp;vop=1&amp;pid=7fada2f78&amp;color=0,0,0&amp;vtp=1&amp;bt=1&amp;bbb=1&amp;hb=1&amp;hs=1"/>
              <p:cNvSpPr>
                <a:spLocks noRot="1" noChangeAspect="1" noMove="1" noResize="1" noEditPoints="1" noAdjustHandles="1" noChangeArrowheads="1" noChangeShapeType="1" noTextEdit="1"/>
              </p:cNvSpPr>
              <p:nvPr/>
            </p:nvSpPr>
            <p:spPr>
              <a:xfrm>
                <a:off x="832104" y="1512000"/>
                <a:ext cx="9326880" cy="1084580"/>
              </a:xfrm>
              <a:prstGeom prst="rect">
                <a:avLst/>
              </a:prstGeom>
              <a:blipFill>
                <a:blip r:embed="rId4"/>
                <a:stretch>
                  <a:fillRect l="-1569" t="-1124" r="-1438" b="-13483"/>
                </a:stretch>
              </a:blipFill>
              <a:ln/>
            </p:spPr>
            <p:txBody>
              <a:bodyPr/>
              <a:lstStyle/>
              <a:p>
                <a:r>
                  <a:rPr lang="zh-CN" altLang="en-US">
                    <a:noFill/>
                  </a:rPr>
                  <a:t> </a:t>
                </a:r>
              </a:p>
            </p:txBody>
          </p:sp>
        </mc:Fallback>
      </mc:AlternateContent>
      <p:sp>
        <p:nvSpPr>
          <p:cNvPr id="4" name="QC_4_AN.2_1#18c0713cc.bracket?vop=1&amp;pid=7fada2f78&amp;color=0,0,0&amp;vpa=1&amp;vtp=1"/>
          <p:cNvSpPr/>
          <p:nvPr/>
        </p:nvSpPr>
        <p:spPr>
          <a:xfrm>
            <a:off x="8587771" y="2260855"/>
            <a:ext cx="331788" cy="325247"/>
          </a:xfrm>
          <a:prstGeom prst="rect">
            <a:avLst/>
          </a:prstGeom>
          <a:noFill/>
          <a:ln/>
        </p:spPr>
        <p:txBody>
          <a:bodyPr wrap="none" lIns="0" tIns="0" rIns="0" bIns="0" rtlCol="0" anchor="t"/>
          <a:lstStyle/>
          <a:p>
            <a:pPr algn="ctr" latinLnBrk="1">
              <a:lnSpc>
                <a:spcPts val="28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mc:AlternateContent xmlns:mc="http://schemas.openxmlformats.org/markup-compatibility/2006">
        <mc:Choice xmlns:a14="http://schemas.microsoft.com/office/drawing/2010/main" Requires="a14">
          <p:sp>
            <p:nvSpPr>
              <p:cNvPr id="5" name="QC_4_BD.1_3#18c0713cc.choices?htil=1&amp;vop=1&amp;pid=7fada2f78&amp;color=0,0,0&amp;vtp=1&amp;bbb=1&amp;hs=1"/>
              <p:cNvSpPr/>
              <p:nvPr/>
            </p:nvSpPr>
            <p:spPr>
              <a:xfrm>
                <a:off x="832104" y="2606233"/>
                <a:ext cx="9326880" cy="784860"/>
              </a:xfrm>
              <a:prstGeom prst="rect">
                <a:avLst/>
              </a:prstGeom>
              <a:noFill/>
              <a:ln/>
            </p:spPr>
            <p:txBody>
              <a:bodyPr wrap="none" lIns="0" tIns="0" rIns="0" bIns="0" rtlCol="0" anchor="t"/>
              <a:lstStyle/>
              <a:p>
                <a:pPr latinLnBrk="1">
                  <a:lnSpc>
                    <a:spcPts val="3600"/>
                  </a:lnSpc>
                  <a:tabLst>
                    <a:tab pos="4771390"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小球过最高点时的速度可能为零</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小球过最高点时的速度一定等于</a:t>
                </a:r>
                <a14:m>
                  <m:oMath xmlns:m="http://schemas.openxmlformats.org/officeDocument/2006/math">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𝑔𝐿</m:t>
                        </m:r>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2900"/>
                  </a:lnSpc>
                  <a:tabLst>
                    <a:tab pos="4771390"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小球过最高点时</a:t>
                </a:r>
                <a:r>
                  <a:rPr lang="en-US" altLang="zh-CN" sz="1800" b="0" i="0">
                    <a:solidFill>
                      <a:srgbClr val="000000"/>
                    </a:solidFill>
                    <a:latin typeface="微软雅黑" pitchFamily="34" charset="0"/>
                    <a:ea typeface="微软雅黑" pitchFamily="34" charset="-122"/>
                    <a:cs typeface="微软雅黑" pitchFamily="34" charset="-120"/>
                  </a:rPr>
                  <a:t>，轻绳的拉力可能为零</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小球过最高点时的向心加速度可能小于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4_BD.1_3#18c0713cc.choices?htil=1&amp;vop=1&amp;pid=7fada2f78&amp;color=0,0,0&amp;vtp=1&amp;bbb=1&amp;hs=1"/>
              <p:cNvSpPr>
                <a:spLocks noRot="1" noChangeAspect="1" noMove="1" noResize="1" noEditPoints="1" noAdjustHandles="1" noChangeArrowheads="1" noChangeShapeType="1" noTextEdit="1"/>
              </p:cNvSpPr>
              <p:nvPr/>
            </p:nvSpPr>
            <p:spPr>
              <a:xfrm>
                <a:off x="832104" y="2606233"/>
                <a:ext cx="9326880" cy="784860"/>
              </a:xfrm>
              <a:prstGeom prst="rect">
                <a:avLst/>
              </a:prstGeom>
              <a:blipFill>
                <a:blip r:embed="rId5"/>
                <a:stretch>
                  <a:fillRect l="-1569" b="-18750"/>
                </a:stretch>
              </a:blipFill>
              <a:ln/>
            </p:spPr>
            <p:txBody>
              <a:bodyPr/>
              <a:lstStyle/>
              <a:p>
                <a:r>
                  <a:rPr lang="zh-CN" altLang="en-US">
                    <a:noFill/>
                  </a:rPr>
                  <a:t> </a:t>
                </a:r>
              </a:p>
            </p:txBody>
          </p:sp>
        </mc:Fallback>
      </mc:AlternateContent>
      <p:sp>
        <p:nvSpPr>
          <p:cNvPr id="6" name="QC_4_EX.3_1#18c0713cc?vop=1&amp;pid=7fada2f78&amp;color=0,0,0&amp;vtp=1&amp;bbb=1&amp;hb=1&amp;hs=1"/>
          <p:cNvSpPr/>
          <p:nvPr/>
        </p:nvSpPr>
        <p:spPr>
          <a:xfrm>
            <a:off x="832104" y="3393633"/>
            <a:ext cx="10533888" cy="703580"/>
          </a:xfrm>
          <a:prstGeom prst="rect">
            <a:avLst/>
          </a:prstGeom>
          <a:noFill/>
          <a:ln/>
        </p:spPr>
        <p:txBody>
          <a:bodyPr wrap="none" lIns="0" tIns="0" rIns="0" bIns="0" rtlCol="0" anchor="t"/>
          <a:lstStyle/>
          <a:p>
            <a:pPr algn="l" latinLnBrk="1">
              <a:lnSpc>
                <a:spcPts val="3000"/>
              </a:lnSpc>
            </a:pPr>
            <a:r>
              <a:rPr lang="en-US" altLang="zh-CN" sz="1800" b="1" i="0" dirty="0">
                <a:solidFill>
                  <a:srgbClr val="000000"/>
                </a:solidFill>
                <a:latin typeface="微软雅黑" pitchFamily="34" charset="0"/>
                <a:ea typeface="微软雅黑" pitchFamily="34" charset="-122"/>
                <a:cs typeface="微软雅黑" pitchFamily="34" charset="-120"/>
              </a:rPr>
              <a:t>攻略上分</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轻绳拴着水杯在竖直平面内做圆周运动</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小球在水杯内</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最高点时</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小球和水杯都无法受到向</a:t>
            </a:r>
          </a:p>
          <a:p>
            <a:pPr latinLnBrk="1">
              <a:lnSpc>
                <a:spcPts val="2800"/>
              </a:lnSpc>
            </a:pPr>
            <a:r>
              <a:rPr lang="en-US" altLang="zh-CN" b="0" i="0">
                <a:solidFill>
                  <a:srgbClr val="000000"/>
                </a:solidFill>
                <a:latin typeface="微软雅黑" pitchFamily="34" charset="0"/>
                <a:ea typeface="楷体" pitchFamily="34" charset="-122"/>
                <a:cs typeface="微软雅黑" pitchFamily="34" charset="-120"/>
              </a:rPr>
              <a:t>上的支持力</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属于轻绳模型</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可以根据大招攻略</a:t>
            </a:r>
            <a:r>
              <a:rPr lang="en-US" altLang="zh-CN" b="0" i="0" dirty="0">
                <a:solidFill>
                  <a:srgbClr val="000000"/>
                </a:solidFill>
                <a:latin typeface="微软雅黑" pitchFamily="34" charset="0"/>
                <a:ea typeface="微软雅黑" pitchFamily="34" charset="-122"/>
                <a:cs typeface="微软雅黑" pitchFamily="34" charset="-120"/>
              </a:rPr>
              <a:t>15，</a:t>
            </a:r>
            <a:r>
              <a:rPr lang="en-US" altLang="zh-CN" b="0" i="0" dirty="0">
                <a:solidFill>
                  <a:srgbClr val="000000"/>
                </a:solidFill>
                <a:latin typeface="微软雅黑" pitchFamily="34" charset="0"/>
                <a:ea typeface="楷体" pitchFamily="34" charset="-122"/>
                <a:cs typeface="微软雅黑" pitchFamily="34" charset="-120"/>
              </a:rPr>
              <a:t>分析小球在最高点的受力和速度情况</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AlternateContent xmlns:mc="http://schemas.openxmlformats.org/markup-compatibility/2006">
        <mc:Choice xmlns:a14="http://schemas.microsoft.com/office/drawing/2010/main" Requires="a14">
          <p:sp>
            <p:nvSpPr>
              <p:cNvPr id="7" name="QC_4_AS.4_1#18c0713cc?vop=1&amp;pid=7fada2f78&amp;color=0,0,0&amp;vtp=1&amp;bbb=1&amp;hb=1"/>
              <p:cNvSpPr/>
              <p:nvPr/>
            </p:nvSpPr>
            <p:spPr>
              <a:xfrm>
                <a:off x="832104" y="4099625"/>
                <a:ext cx="10533888" cy="1900555"/>
              </a:xfrm>
              <a:prstGeom prst="rect">
                <a:avLst/>
              </a:prstGeom>
              <a:noFill/>
              <a:ln/>
            </p:spPr>
            <p:txBody>
              <a:bodyPr wrap="none" lIns="0" tIns="0" rIns="0" bIns="0" rtlCol="0" anchor="t"/>
              <a:lstStyle/>
              <a:p>
                <a:pPr algn="l" latinLnBrk="1">
                  <a:lnSpc>
                    <a:spcPts val="3400"/>
                  </a:lnSpc>
                </a:pPr>
                <a:r>
                  <a:rPr lang="en-US" altLang="zh-CN" sz="1800" b="0" i="0" dirty="0">
                    <a:solidFill>
                      <a:srgbClr val="000000"/>
                    </a:solidFill>
                    <a:latin typeface="微软雅黑" pitchFamily="34" charset="0"/>
                    <a:ea typeface="微软雅黑" pitchFamily="34" charset="-122"/>
                    <a:cs typeface="微软雅黑" pitchFamily="34" charset="-120"/>
                  </a:rPr>
                  <a:t>【解析】在最高点对小球受力分析有</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𝐿</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，所以小球过最高点时的速度一定大于等于</a:t>
                </a:r>
              </a:p>
              <a:p>
                <a:pPr latinLnBrk="1">
                  <a:lnSpc>
                    <a:spcPts val="3000"/>
                  </a:lnSpc>
                </a:pPr>
                <a14:m>
                  <m:oMath xmlns:m="http://schemas.openxmlformats.org/officeDocument/2006/math">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𝑔𝐿</m:t>
                        </m:r>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，故A、B</a:t>
                </a:r>
                <a:r>
                  <a:rPr lang="en-US" altLang="zh-CN" sz="1800" b="0" i="0">
                    <a:solidFill>
                      <a:srgbClr val="000000"/>
                    </a:solidFill>
                    <a:latin typeface="微软雅黑" pitchFamily="34" charset="0"/>
                    <a:ea typeface="微软雅黑" pitchFamily="34" charset="-122"/>
                    <a:cs typeface="微软雅黑" pitchFamily="34" charset="-120"/>
                  </a:rPr>
                  <a:t>错误；把小球和水杯看成整体</a:t>
                </a:r>
                <a:r>
                  <a:rPr lang="en-US" altLang="zh-CN" sz="1800" b="0" i="0" dirty="0">
                    <a:solidFill>
                      <a:srgbClr val="000000"/>
                    </a:solidFill>
                    <a:latin typeface="微软雅黑" pitchFamily="34" charset="0"/>
                    <a:ea typeface="微软雅黑" pitchFamily="34" charset="-122"/>
                    <a:cs typeface="微软雅黑" pitchFamily="34" charset="-120"/>
                  </a:rPr>
                  <a:t>，在最高点</a:t>
                </a:r>
                <a:r>
                  <a:rPr lang="en-US" altLang="zh-CN" sz="1800" b="0" i="0">
                    <a:solidFill>
                      <a:srgbClr val="000000"/>
                    </a:solidFill>
                    <a:latin typeface="微软雅黑" pitchFamily="34" charset="0"/>
                    <a:ea typeface="微软雅黑" pitchFamily="34" charset="-122"/>
                    <a:cs typeface="微软雅黑" pitchFamily="34" charset="-120"/>
                  </a:rPr>
                  <a:t>，轻绳的拉力最小为零</a:t>
                </a: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大招攻略</a:t>
                </a:r>
                <a:r>
                  <a:rPr lang="en-US" altLang="zh-CN" sz="1800" b="0" i="0">
                    <a:solidFill>
                      <a:srgbClr val="00A0AF"/>
                    </a:solidFill>
                    <a:latin typeface="微软雅黑" pitchFamily="34" charset="0"/>
                    <a:ea typeface="楷体" pitchFamily="34" charset="-122"/>
                    <a:cs typeface="微软雅黑" pitchFamily="34" charset="-120"/>
                  </a:rPr>
                  <a:t>15</a:t>
                </a:r>
                <a:r>
                  <a:rPr lang="en-US" altLang="zh-CN" sz="1800" b="0" i="0">
                    <a:solidFill>
                      <a:srgbClr val="00A0AF"/>
                    </a:solidFill>
                    <a:latin typeface="SimSun" pitchFamily="34" charset="0"/>
                    <a:ea typeface="SimSun" pitchFamily="34" charset="-122"/>
                    <a:cs typeface="SimSun" pitchFamily="34" charset="-120"/>
                  </a:rPr>
                  <a:t> </a:t>
                </a:r>
                <a:r>
                  <a:rPr lang="en-US" altLang="zh-CN" sz="1800" b="0" i="0">
                    <a:solidFill>
                      <a:srgbClr val="00A0AF"/>
                    </a:solidFill>
                    <a:latin typeface="微软雅黑" pitchFamily="34" charset="0"/>
                    <a:ea typeface="楷体" pitchFamily="34" charset="-122"/>
                    <a:cs typeface="微软雅黑" pitchFamily="34" charset="-120"/>
                  </a:rPr>
                  <a:t>两种竖直圆</a:t>
                </a:r>
              </a:p>
              <a:p>
                <a:pPr latinLnBrk="1">
                  <a:lnSpc>
                    <a:spcPts val="3000"/>
                  </a:lnSpc>
                </a:pPr>
                <a:r>
                  <a:rPr lang="en-US" altLang="zh-CN" sz="1800" b="0" i="0">
                    <a:solidFill>
                      <a:srgbClr val="00A0AF"/>
                    </a:solidFill>
                    <a:latin typeface="微软雅黑" pitchFamily="34" charset="0"/>
                    <a:ea typeface="楷体" pitchFamily="34" charset="-122"/>
                    <a:cs typeface="微软雅黑" pitchFamily="34" charset="-120"/>
                  </a:rPr>
                  <a:t>周运动模型的特点及结论</a:t>
                </a:r>
                <a:r>
                  <a:rPr lang="en-US" altLang="zh-CN" sz="1800" b="0" i="0" dirty="0">
                    <a:solidFill>
                      <a:srgbClr val="00A0AF"/>
                    </a:solidFill>
                    <a:latin typeface="微软雅黑" pitchFamily="34" charset="0"/>
                    <a:ea typeface="楷体"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，此时速率最小，即轻绳的拉力可能等于零，故C正确；</a:t>
                </a:r>
                <a:r>
                  <a:rPr lang="en-US" altLang="zh-CN" sz="1800" b="0" i="0">
                    <a:solidFill>
                      <a:srgbClr val="000000"/>
                    </a:solidFill>
                    <a:latin typeface="微软雅黑" pitchFamily="34" charset="0"/>
                    <a:ea typeface="微软雅黑" pitchFamily="34" charset="-122"/>
                    <a:cs typeface="微软雅黑" pitchFamily="34" charset="-120"/>
                  </a:rPr>
                  <a:t>小球过最高点时，由</a:t>
                </a:r>
              </a:p>
              <a:p>
                <a:pPr latinLnBrk="1">
                  <a:lnSpc>
                    <a:spcPts val="3000"/>
                  </a:lnSpc>
                </a:pPr>
                <a:r>
                  <a:rPr lang="en-US" altLang="zh-CN" sz="1800" b="0" i="0">
                    <a:solidFill>
                      <a:srgbClr val="000000"/>
                    </a:solidFill>
                    <a:latin typeface="微软雅黑" pitchFamily="34" charset="0"/>
                    <a:ea typeface="微软雅黑" pitchFamily="34" charset="-122"/>
                    <a:cs typeface="微软雅黑" pitchFamily="34" charset="-120"/>
                  </a:rPr>
                  <a:t>牛顿第二定律有</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oMath>
                </a14:m>
                <a:r>
                  <a:rPr lang="en-US" altLang="zh-CN" sz="1800" b="0" i="0" dirty="0">
                    <a:solidFill>
                      <a:srgbClr val="00A0AF"/>
                    </a:solidFill>
                    <a:latin typeface="微软雅黑" pitchFamily="34" charset="0"/>
                    <a:ea typeface="楷体" pitchFamily="34" charset="-122"/>
                    <a:cs typeface="微软雅黑" pitchFamily="34" charset="-120"/>
                  </a:rPr>
                  <a:t>（关键：在最高点杯底只提供向下的作用力）</a:t>
                </a:r>
                <a:r>
                  <a:rPr lang="en-US" altLang="zh-CN" sz="1800" b="0" i="0" dirty="0">
                    <a:solidFill>
                      <a:srgbClr val="00A0AF"/>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800" b="0" i="0" dirty="0">
                    <a:solidFill>
                      <a:srgbClr val="000000"/>
                    </a:solidFill>
                    <a:latin typeface="微软雅黑" pitchFamily="34" charset="0"/>
                    <a:ea typeface="微软雅黑" pitchFamily="34" charset="-122"/>
                    <a:cs typeface="微软雅黑" pitchFamily="34" charset="-120"/>
                  </a:rPr>
                  <a:t>，可知</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，故</a:t>
                </a:r>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b="0" i="0" dirty="0">
                    <a:solidFill>
                      <a:srgbClr val="000000"/>
                    </a:solidFill>
                    <a:latin typeface="微软雅黑" pitchFamily="34" charset="0"/>
                    <a:ea typeface="微软雅黑" pitchFamily="34" charset="-122"/>
                    <a:cs typeface="微软雅黑" pitchFamily="34" charset="-120"/>
                  </a:rPr>
                  <a:t>错误.</a:t>
                </a:r>
                <a:endParaRPr lang="en-US" altLang="zh-CN" dirty="0"/>
              </a:p>
            </p:txBody>
          </p:sp>
        </mc:Choice>
        <mc:Fallback>
          <p:sp>
            <p:nvSpPr>
              <p:cNvPr id="7" name="QC_4_AS.4_1#18c0713cc?vop=1&amp;pid=7fada2f78&amp;color=0,0,0&amp;vtp=1&amp;bbb=1&amp;hb=1"/>
              <p:cNvSpPr>
                <a:spLocks noRot="1" noChangeAspect="1" noMove="1" noResize="1" noEditPoints="1" noAdjustHandles="1" noChangeArrowheads="1" noChangeShapeType="1" noTextEdit="1"/>
              </p:cNvSpPr>
              <p:nvPr/>
            </p:nvSpPr>
            <p:spPr>
              <a:xfrm>
                <a:off x="832104" y="4099625"/>
                <a:ext cx="10533888" cy="1900555"/>
              </a:xfrm>
              <a:prstGeom prst="rect">
                <a:avLst/>
              </a:prstGeom>
              <a:blipFill>
                <a:blip r:embed="rId6"/>
                <a:stretch>
                  <a:fillRect l="-1389" r="-1157" b="-7395"/>
                </a:stretch>
              </a:blipFill>
              <a:ln/>
            </p:spPr>
            <p:txBody>
              <a:bodyPr/>
              <a:lstStyle/>
              <a:p>
                <a:r>
                  <a:rPr lang="zh-CN" altLang="en-US">
                    <a:noFill/>
                  </a:rPr>
                  <a:t> </a:t>
                </a:r>
              </a:p>
            </p:txBody>
          </p:sp>
        </mc:Fallback>
      </mc:AlternateContent>
      <p:sp>
        <p:nvSpPr>
          <p:cNvPr id="8" name="QC_4_AS.4_1#18c0713cc?vop=1&amp;pid=7fada2f78&amp;color=0,0,0&amp;vtp=1&amp;bbb=1&amp;hb=1&amp;uw=1">
            <a:extLst>
              <a:ext uri="{FF2B5EF4-FFF2-40B4-BE49-F238E27FC236}">
                <a16:creationId xmlns:a16="http://schemas.microsoft.com/office/drawing/2014/main" id="{C0ADD6EF-B13B-45E1-A0B7-1D2C483E3CB4}"/>
              </a:ext>
            </a:extLst>
          </p:cNvPr>
          <p:cNvSpPr/>
          <p:nvPr/>
        </p:nvSpPr>
        <p:spPr>
          <a:xfrm>
            <a:off x="2943352" y="4531202"/>
            <a:ext cx="5715064" cy="3814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5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9" name="QC_4_AS.4_1#18c0713cc?vop=1&amp;pid=7fada2f78&amp;color=0,0,0&amp;vtp=1&amp;bbb=1&amp;hb=1&amp;uw=1">
            <a:extLst>
              <a:ext uri="{FF2B5EF4-FFF2-40B4-BE49-F238E27FC236}">
                <a16:creationId xmlns:a16="http://schemas.microsoft.com/office/drawing/2014/main" id="{547D9A0D-C39F-B5AE-E81C-200BAB611FD5}"/>
              </a:ext>
            </a:extLst>
          </p:cNvPr>
          <p:cNvSpPr/>
          <p:nvPr/>
        </p:nvSpPr>
        <p:spPr>
          <a:xfrm>
            <a:off x="11042904" y="4912202"/>
            <a:ext cx="296864" cy="3814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5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10" name="QC_4_AS.4_1#18c0713cc?vop=1&amp;pid=7fada2f78&amp;color=0,0,0&amp;vtp=1&amp;bbb=1&amp;hb=1&amp;uw=1">
            <a:extLst>
              <a:ext uri="{FF2B5EF4-FFF2-40B4-BE49-F238E27FC236}">
                <a16:creationId xmlns:a16="http://schemas.microsoft.com/office/drawing/2014/main" id="{0254DB2D-8885-1740-EA34-303280CEF149}"/>
              </a:ext>
            </a:extLst>
          </p:cNvPr>
          <p:cNvSpPr/>
          <p:nvPr/>
        </p:nvSpPr>
        <p:spPr>
          <a:xfrm>
            <a:off x="832104" y="5293202"/>
            <a:ext cx="1600200" cy="3814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5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11" name="QC_4_AS.4_1#18c0713cc?vop=1&amp;pid=7fada2f78&amp;color=0,0,0&amp;vtp=1&amp;bbb=1&amp;hb=1&amp;uw=1">
            <a:extLst>
              <a:ext uri="{FF2B5EF4-FFF2-40B4-BE49-F238E27FC236}">
                <a16:creationId xmlns:a16="http://schemas.microsoft.com/office/drawing/2014/main" id="{4C435CB9-7D3E-9CDF-B5F2-72768C11682B}"/>
              </a:ext>
            </a:extLst>
          </p:cNvPr>
          <p:cNvSpPr/>
          <p:nvPr/>
        </p:nvSpPr>
        <p:spPr>
          <a:xfrm>
            <a:off x="2432304" y="5293202"/>
            <a:ext cx="1594104" cy="3814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5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 calcmode="lin" valueType="num">
                                      <p:cBhvr additive="base">
                                        <p:cTn id="3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7">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 calcmode="lin" valueType="num">
                                      <p:cBhvr additive="base">
                                        <p:cTn id="3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
                                            <p:txEl>
                                              <p:pRg st="1" end="1"/>
                                            </p:txEl>
                                          </p:spTgt>
                                        </p:tgtEl>
                                        <p:attrNameLst>
                                          <p:attrName>style.visibility</p:attrName>
                                        </p:attrNameLst>
                                      </p:cBhvr>
                                      <p:to>
                                        <p:strVal val="visible"/>
                                      </p:to>
                                    </p:set>
                                    <p:anim calcmode="lin" valueType="num">
                                      <p:cBhvr additive="base">
                                        <p:cTn id="3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1" end="1"/>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7">
                                            <p:txEl>
                                              <p:pRg st="2" end="2"/>
                                            </p:txEl>
                                          </p:spTgt>
                                        </p:tgtEl>
                                        <p:attrNameLst>
                                          <p:attrName>style.visibility</p:attrName>
                                        </p:attrNameLst>
                                      </p:cBhvr>
                                      <p:to>
                                        <p:strVal val="visible"/>
                                      </p:to>
                                    </p:set>
                                    <p:anim calcmode="lin" valueType="num">
                                      <p:cBhvr additive="base">
                                        <p:cTn id="4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2" end="2"/>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7">
                                            <p:txEl>
                                              <p:pRg st="3" end="3"/>
                                            </p:txEl>
                                          </p:spTgt>
                                        </p:tgtEl>
                                        <p:attrNameLst>
                                          <p:attrName>style.visibility</p:attrName>
                                        </p:attrNameLst>
                                      </p:cBhvr>
                                      <p:to>
                                        <p:strVal val="visible"/>
                                      </p:to>
                                    </p:set>
                                    <p:anim calcmode="lin" valueType="num">
                                      <p:cBhvr additive="base">
                                        <p:cTn id="4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7">
                                            <p:txEl>
                                              <p:pRg st="3" end="3"/>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txEl>
                                              <p:pRg st="4" end="4"/>
                                            </p:txEl>
                                          </p:spTgt>
                                        </p:tgtEl>
                                        <p:attrNameLst>
                                          <p:attrName>style.visibility</p:attrName>
                                        </p:attrNameLst>
                                      </p:cBhvr>
                                      <p:to>
                                        <p:strVal val="visible"/>
                                      </p:to>
                                    </p:set>
                                    <p:anim calcmode="lin" valueType="num">
                                      <p:cBhvr additive="base">
                                        <p:cTn id="51"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4" end="4"/>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8">
                                            <p:bg/>
                                          </p:spTgt>
                                        </p:tgtEl>
                                        <p:attrNameLst>
                                          <p:attrName>style.visibility</p:attrName>
                                        </p:attrNameLst>
                                      </p:cBhvr>
                                      <p:to>
                                        <p:strVal val="visible"/>
                                      </p:to>
                                    </p:set>
                                    <p:anim calcmode="lin" valueType="num">
                                      <p:cBhvr additive="base">
                                        <p:cTn id="55" dur="500" fill="hold"/>
                                        <p:tgtEl>
                                          <p:spTgt spid="8">
                                            <p:bg/>
                                          </p:spTgt>
                                        </p:tgtEl>
                                        <p:attrNameLst>
                                          <p:attrName>ppt_x</p:attrName>
                                        </p:attrNameLst>
                                      </p:cBhvr>
                                      <p:tavLst>
                                        <p:tav tm="0">
                                          <p:val>
                                            <p:strVal val="#ppt_x"/>
                                          </p:val>
                                        </p:tav>
                                        <p:tav tm="100000">
                                          <p:val>
                                            <p:strVal val="#ppt_x"/>
                                          </p:val>
                                        </p:tav>
                                      </p:tavLst>
                                    </p:anim>
                                    <p:anim calcmode="lin" valueType="num">
                                      <p:cBhvr additive="base">
                                        <p:cTn id="56" dur="500" fill="hold"/>
                                        <p:tgtEl>
                                          <p:spTgt spid="8">
                                            <p:bg/>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8">
                                            <p:txEl>
                                              <p:pRg st="0" end="0"/>
                                            </p:txEl>
                                          </p:spTgt>
                                        </p:tgtEl>
                                        <p:attrNameLst>
                                          <p:attrName>style.visibility</p:attrName>
                                        </p:attrNameLst>
                                      </p:cBhvr>
                                      <p:to>
                                        <p:strVal val="visible"/>
                                      </p:to>
                                    </p:set>
                                    <p:anim calcmode="lin" valueType="num">
                                      <p:cBhvr additive="base">
                                        <p:cTn id="59"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8">
                                            <p:txEl>
                                              <p:pRg st="0" end="0"/>
                                            </p:txEl>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9">
                                            <p:bg/>
                                          </p:spTgt>
                                        </p:tgtEl>
                                        <p:attrNameLst>
                                          <p:attrName>style.visibility</p:attrName>
                                        </p:attrNameLst>
                                      </p:cBhvr>
                                      <p:to>
                                        <p:strVal val="visible"/>
                                      </p:to>
                                    </p:set>
                                    <p:anim calcmode="lin" valueType="num">
                                      <p:cBhvr additive="base">
                                        <p:cTn id="63"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4" dur="500" fill="hold"/>
                                        <p:tgtEl>
                                          <p:spTgt spid="9">
                                            <p:bg/>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9">
                                            <p:txEl>
                                              <p:pRg st="0" end="0"/>
                                            </p:txEl>
                                          </p:spTgt>
                                        </p:tgtEl>
                                        <p:attrNameLst>
                                          <p:attrName>style.visibility</p:attrName>
                                        </p:attrNameLst>
                                      </p:cBhvr>
                                      <p:to>
                                        <p:strVal val="visible"/>
                                      </p:to>
                                    </p:set>
                                    <p:anim calcmode="lin" valueType="num">
                                      <p:cBhvr additive="base">
                                        <p:cTn id="6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9">
                                            <p:txEl>
                                              <p:pRg st="0" end="0"/>
                                            </p:txEl>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10">
                                            <p:bg/>
                                          </p:spTgt>
                                        </p:tgtEl>
                                        <p:attrNameLst>
                                          <p:attrName>style.visibility</p:attrName>
                                        </p:attrNameLst>
                                      </p:cBhvr>
                                      <p:to>
                                        <p:strVal val="visible"/>
                                      </p:to>
                                    </p:set>
                                    <p:anim calcmode="lin" valueType="num">
                                      <p:cBhvr additive="base">
                                        <p:cTn id="71"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2" dur="500" fill="hold"/>
                                        <p:tgtEl>
                                          <p:spTgt spid="10">
                                            <p:bg/>
                                          </p:spTgt>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10">
                                            <p:txEl>
                                              <p:pRg st="0" end="0"/>
                                            </p:txEl>
                                          </p:spTgt>
                                        </p:tgtEl>
                                        <p:attrNameLst>
                                          <p:attrName>style.visibility</p:attrName>
                                        </p:attrNameLst>
                                      </p:cBhvr>
                                      <p:to>
                                        <p:strVal val="visible"/>
                                      </p:to>
                                    </p:set>
                                    <p:anim calcmode="lin" valueType="num">
                                      <p:cBhvr additive="base">
                                        <p:cTn id="75"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11">
                                            <p:bg/>
                                          </p:spTgt>
                                        </p:tgtEl>
                                        <p:attrNameLst>
                                          <p:attrName>style.visibility</p:attrName>
                                        </p:attrNameLst>
                                      </p:cBhvr>
                                      <p:to>
                                        <p:strVal val="visible"/>
                                      </p:to>
                                    </p:set>
                                    <p:anim calcmode="lin" valueType="num">
                                      <p:cBhvr additive="base">
                                        <p:cTn id="79" dur="500" fill="hold"/>
                                        <p:tgtEl>
                                          <p:spTgt spid="11">
                                            <p:bg/>
                                          </p:spTgt>
                                        </p:tgtEl>
                                        <p:attrNameLst>
                                          <p:attrName>ppt_x</p:attrName>
                                        </p:attrNameLst>
                                      </p:cBhvr>
                                      <p:tavLst>
                                        <p:tav tm="0">
                                          <p:val>
                                            <p:strVal val="#ppt_x"/>
                                          </p:val>
                                        </p:tav>
                                        <p:tav tm="100000">
                                          <p:val>
                                            <p:strVal val="#ppt_x"/>
                                          </p:val>
                                        </p:tav>
                                      </p:tavLst>
                                    </p:anim>
                                    <p:anim calcmode="lin" valueType="num">
                                      <p:cBhvr additive="base">
                                        <p:cTn id="80" dur="500" fill="hold"/>
                                        <p:tgtEl>
                                          <p:spTgt spid="11">
                                            <p:bg/>
                                          </p:spTgt>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11">
                                            <p:txEl>
                                              <p:pRg st="0" end="0"/>
                                            </p:txEl>
                                          </p:spTgt>
                                        </p:tgtEl>
                                        <p:attrNameLst>
                                          <p:attrName>style.visibility</p:attrName>
                                        </p:attrNameLst>
                                      </p:cBhvr>
                                      <p:to>
                                        <p:strVal val="visible"/>
                                      </p:to>
                                    </p:set>
                                    <p:anim calcmode="lin" valueType="num">
                                      <p:cBhvr additive="base">
                                        <p:cTn id="83"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4"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7" grpId="0" build="p" animBg="1"/>
      <p:bldP spid="8" grpId="0" build="p" animBg="1"/>
      <p:bldP spid="9" grpId="0" build="p" animBg="1"/>
      <p:bldP spid="10" grpId="0" build="p" animBg="1"/>
      <p:bldP spid="11"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5_1#cc7e66ebd?vop=1&amp;pid=7fada2f78&amp;color=0,0,0&amp;vtp=1&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如图甲所示，用一轻质绳拴着一质量为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的小球（可视为质点</a:t>
                </a:r>
                <a:r>
                  <a:rPr lang="en-US" altLang="zh-CN" sz="1800" b="0" i="0">
                    <a:solidFill>
                      <a:srgbClr val="000000"/>
                    </a:solidFill>
                    <a:latin typeface="微软雅黑" pitchFamily="34" charset="0"/>
                    <a:ea typeface="微软雅黑" pitchFamily="34" charset="-122"/>
                    <a:cs typeface="微软雅黑" pitchFamily="34" charset="-120"/>
                  </a:rPr>
                  <a:t>），在竖直平面内做圆周运动</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不计一切阻力），小球运动到最高点时轻质绳对小球的拉力大小为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𝑇</m:t>
                    </m:r>
                  </m:oMath>
                </a14:m>
                <a:r>
                  <a:rPr lang="en-US" altLang="zh-CN" sz="1800" b="0" i="0" dirty="0">
                    <a:solidFill>
                      <a:srgbClr val="000000"/>
                    </a:solidFill>
                    <a:latin typeface="微软雅黑" pitchFamily="34" charset="0"/>
                    <a:ea typeface="微软雅黑" pitchFamily="34" charset="-122"/>
                    <a:cs typeface="微软雅黑" pitchFamily="34" charset="-120"/>
                  </a:rPr>
                  <a:t>，小球在最高点的速度大小为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其</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𝑇</m:t>
                    </m:r>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𝑣</m:t>
                        </m:r>
                      </m:e>
                      <m:sup>
                        <m:r>
                          <a:rPr lang="en-US" altLang="zh-CN"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图像如图乙所示，</a:t>
                </a:r>
                <a:r>
                  <a:rPr lang="en-US" altLang="zh-CN" b="0" i="0">
                    <a:solidFill>
                      <a:srgbClr val="000000"/>
                    </a:solidFill>
                    <a:latin typeface="微软雅黑" pitchFamily="34" charset="0"/>
                    <a:ea typeface="微软雅黑" pitchFamily="34" charset="-122"/>
                    <a:cs typeface="微软雅黑" pitchFamily="34" charset="-120"/>
                  </a:rPr>
                  <a:t>则(</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5_1#cc7e66ebd?vop=1&amp;pid=7fada2f78&amp;color=0,0,0&amp;vtp=1&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b="-12308"/>
                </a:stretch>
              </a:blipFill>
              <a:ln/>
            </p:spPr>
            <p:txBody>
              <a:bodyPr/>
              <a:lstStyle/>
              <a:p>
                <a:r>
                  <a:rPr lang="zh-CN" altLang="en-US">
                    <a:noFill/>
                  </a:rPr>
                  <a:t> </a:t>
                </a:r>
              </a:p>
            </p:txBody>
          </p:sp>
        </mc:Fallback>
      </mc:AlternateContent>
      <p:sp>
        <p:nvSpPr>
          <p:cNvPr id="3" name="QC_4_AN.6_1#cc7e66ebd.bracket?vop=1&amp;pid=7fada2f78&amp;color=0,0,0&amp;vpa=2&amp;vtp=1"/>
          <p:cNvSpPr/>
          <p:nvPr/>
        </p:nvSpPr>
        <p:spPr>
          <a:xfrm>
            <a:off x="3959511" y="23368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D</a:t>
            </a:r>
            <a:endParaRPr lang="en-US" altLang="zh-CN" dirty="0"/>
          </a:p>
        </p:txBody>
      </p:sp>
      <p:pic>
        <p:nvPicPr>
          <p:cNvPr id="4" name="QC_4_BD.5_3#cc7e66ebd?iti=1&amp;htil=1&amp;vop=1&amp;pid=7fada2f78&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953512" y="2843976"/>
            <a:ext cx="1014984" cy="106070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5_4#cc7e66ebd?iti=2&amp;htil=1&amp;vop=1&amp;pid=7fada2f78&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8046720" y="2834832"/>
            <a:ext cx="1362456" cy="106070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4_BD.5_5#cc7e66ebd?iti=1&amp;htil=1&amp;vop=1&amp;pid=7fada2f78&amp;color=0,0,0&amp;vtp=1"/>
          <p:cNvSpPr/>
          <p:nvPr/>
        </p:nvSpPr>
        <p:spPr>
          <a:xfrm>
            <a:off x="3320510" y="4031680"/>
            <a:ext cx="280988" cy="767080"/>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甲</a:t>
            </a:r>
            <a:endParaRPr lang="en-US" altLang="zh-CN" sz="1800" dirty="0"/>
          </a:p>
        </p:txBody>
      </p:sp>
      <p:sp>
        <p:nvSpPr>
          <p:cNvPr id="7" name="QC_4_BD.5_6#cc7e66ebd?iti=2&amp;htil=1&amp;vop=1&amp;pid=7fada2f78&amp;color=0,0,0&amp;vtp=1"/>
          <p:cNvSpPr/>
          <p:nvPr/>
        </p:nvSpPr>
        <p:spPr>
          <a:xfrm>
            <a:off x="8587453" y="4022536"/>
            <a:ext cx="280988" cy="767080"/>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乙</a:t>
            </a:r>
            <a:endParaRPr lang="en-US" altLang="zh-CN" sz="1800" dirty="0"/>
          </a:p>
        </p:txBody>
      </p:sp>
      <mc:AlternateContent xmlns:mc="http://schemas.openxmlformats.org/markup-compatibility/2006">
        <mc:Choice xmlns:a14="http://schemas.microsoft.com/office/drawing/2010/main" Requires="a14">
          <p:sp>
            <p:nvSpPr>
              <p:cNvPr id="8" name="QC_4_BD.5_7#cc7e66ebd.choices?vop=1&amp;pid=7fada2f78&amp;color=0,0,0&amp;vtp=1&amp;bbb=1"/>
              <p:cNvSpPr/>
              <p:nvPr/>
            </p:nvSpPr>
            <p:spPr>
              <a:xfrm>
                <a:off x="832104" y="4409632"/>
                <a:ext cx="10533888" cy="1050608"/>
              </a:xfrm>
              <a:prstGeom prst="rect">
                <a:avLst/>
              </a:prstGeom>
              <a:noFill/>
              <a:ln/>
            </p:spPr>
            <p:txBody>
              <a:bodyPr wrap="none" lIns="0" tIns="0" rIns="0" bIns="0" rtlCol="0" anchor="t"/>
              <a:lstStyle/>
              <a:p>
                <a:pPr latinLnBrk="1">
                  <a:lnSpc>
                    <a:spcPts val="44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轻质绳长为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𝑚𝑎</m:t>
                        </m:r>
                      </m:num>
                      <m:den>
                        <m:r>
                          <a:rPr lang="en-US" altLang="zh-CN" sz="1800" b="0" i="0">
                            <a:solidFill>
                              <a:srgbClr val="000000"/>
                            </a:solidFill>
                            <a:latin typeface="Cambria Math" pitchFamily="34" charset="0"/>
                            <a:ea typeface="Cambria Math" pitchFamily="34" charset="-122"/>
                            <a:cs typeface="Cambria Math" pitchFamily="34" charset="-120"/>
                          </a:rPr>
                          <m:t>𝑏</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当地的重力加速度大小为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𝑚</m:t>
                        </m:r>
                      </m:num>
                      <m:den>
                        <m:r>
                          <a:rPr lang="en-US" altLang="zh-CN" sz="1800" b="0" i="0">
                            <a:solidFill>
                              <a:srgbClr val="000000"/>
                            </a:solidFill>
                            <a:latin typeface="Cambria Math" pitchFamily="34" charset="0"/>
                            <a:ea typeface="Cambria Math" pitchFamily="34" charset="-122"/>
                            <a:cs typeface="Cambria Math" pitchFamily="34" charset="-120"/>
                          </a:rPr>
                          <m:t>𝑎</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42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当</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微软雅黑" pitchFamily="34" charset="-122"/>
                    <a:cs typeface="微软雅黑" pitchFamily="34" charset="-120"/>
                  </a:rPr>
                  <a:t>时，轻质绳的拉力大小为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𝑎𝑐</m:t>
                        </m:r>
                      </m:num>
                      <m:den>
                        <m:r>
                          <a:rPr lang="en-US" altLang="zh-CN" sz="1800" b="0" i="0">
                            <a:solidFill>
                              <a:srgbClr val="000000"/>
                            </a:solidFill>
                            <a:latin typeface="Cambria Math" pitchFamily="34" charset="0"/>
                            <a:ea typeface="Cambria Math" pitchFamily="34" charset="-122"/>
                            <a:cs typeface="Cambria Math" pitchFamily="34" charset="-120"/>
                          </a:rPr>
                          <m:t>𝑏</m:t>
                        </m:r>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当</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时，小球受到的拉力与重力大小相等</a:t>
                </a:r>
                <a:endParaRPr lang="en-US" altLang="zh-CN" sz="1800" dirty="0"/>
              </a:p>
            </p:txBody>
          </p:sp>
        </mc:Choice>
        <mc:Fallback>
          <p:sp>
            <p:nvSpPr>
              <p:cNvPr id="8" name="QC_4_BD.5_7#cc7e66ebd.choices?vop=1&amp;pid=7fada2f78&amp;color=0,0,0&amp;vtp=1&amp;bbb=1"/>
              <p:cNvSpPr>
                <a:spLocks noRot="1" noChangeAspect="1" noMove="1" noResize="1" noEditPoints="1" noAdjustHandles="1" noChangeArrowheads="1" noChangeShapeType="1" noTextEdit="1"/>
              </p:cNvSpPr>
              <p:nvPr/>
            </p:nvSpPr>
            <p:spPr>
              <a:xfrm>
                <a:off x="832104" y="4409632"/>
                <a:ext cx="10533888" cy="1050608"/>
              </a:xfrm>
              <a:prstGeom prst="rect">
                <a:avLst/>
              </a:prstGeom>
              <a:blipFill>
                <a:blip r:embed="rId6"/>
                <a:stretch>
                  <a:fillRect l="-1389" r="-116" b="-751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7_1#cc7e66ebd?vop=1&amp;pid=7fada2f78&amp;color=0,0,0&amp;vtp=1&amp;bt=1&amp;bbb=1&amp;hb=1"/>
              <p:cNvSpPr/>
              <p:nvPr/>
            </p:nvSpPr>
            <p:spPr>
              <a:xfrm>
                <a:off x="832104" y="1512000"/>
                <a:ext cx="10533888" cy="21323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【解析】设绳长为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800" b="0" i="0" dirty="0">
                    <a:solidFill>
                      <a:srgbClr val="000000"/>
                    </a:solidFill>
                    <a:latin typeface="微软雅黑" pitchFamily="34" charset="0"/>
                    <a:ea typeface="微软雅黑" pitchFamily="34" charset="-122"/>
                    <a:cs typeface="微软雅黑" pitchFamily="34" charset="-120"/>
                  </a:rPr>
                  <a:t>，当地的重力加速度大小为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，由牛顿第二定律可知</a:t>
                </a:r>
                <a:r>
                  <a:rPr lang="en-US" altLang="zh-CN" sz="1800" b="0" i="0">
                    <a:solidFill>
                      <a:srgbClr val="000000"/>
                    </a:solidFill>
                    <a:latin typeface="微软雅黑" pitchFamily="34" charset="0"/>
                    <a:ea typeface="微软雅黑" pitchFamily="34" charset="-122"/>
                    <a:cs typeface="微软雅黑" pitchFamily="34" charset="-120"/>
                  </a:rPr>
                  <a:t>，小球在最高点满足</a:t>
                </a:r>
              </a:p>
              <a:p>
                <a:pPr latinLnBrk="1">
                  <a:lnSpc>
                    <a:spcPts val="37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𝑇</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𝑅</m:t>
                        </m:r>
                      </m:den>
                    </m:f>
                  </m:oMath>
                </a14:m>
                <a:r>
                  <a:rPr lang="en-US" altLang="zh-CN" sz="1800" b="0" i="0" dirty="0">
                    <a:solidFill>
                      <a:srgbClr val="000000"/>
                    </a:solidFill>
                    <a:latin typeface="微软雅黑" pitchFamily="34" charset="0"/>
                    <a:ea typeface="微软雅黑" pitchFamily="34" charset="-122"/>
                    <a:cs typeface="微软雅黑" pitchFamily="34" charset="-120"/>
                  </a:rPr>
                  <a:t>，即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𝑇</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𝑅</m:t>
                        </m:r>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oMath>
                </a14:m>
                <a:r>
                  <a:rPr lang="en-US" altLang="zh-CN" sz="1800" b="0" i="0" dirty="0">
                    <a:solidFill>
                      <a:srgbClr val="000000"/>
                    </a:solidFill>
                    <a:latin typeface="微软雅黑" pitchFamily="34" charset="0"/>
                    <a:ea typeface="微软雅黑" pitchFamily="34" charset="-122"/>
                    <a:cs typeface="微软雅黑" pitchFamily="34" charset="-120"/>
                  </a:rPr>
                  <a:t>，由题图乙知，当</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800" b="0" i="0" dirty="0">
                    <a:solidFill>
                      <a:srgbClr val="000000"/>
                    </a:solidFill>
                    <a:latin typeface="微软雅黑" pitchFamily="34" charset="0"/>
                    <a:ea typeface="微软雅黑" pitchFamily="34" charset="-122"/>
                    <a:cs typeface="微软雅黑" pitchFamily="34" charset="-120"/>
                  </a:rPr>
                  <a:t>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𝑇</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oMath>
                </a14:m>
                <a:r>
                  <a:rPr lang="en-US" altLang="zh-CN" sz="1800" b="0" i="0" dirty="0">
                    <a:solidFill>
                      <a:srgbClr val="000000"/>
                    </a:solidFill>
                    <a:latin typeface="微软雅黑" pitchFamily="34" charset="0"/>
                    <a:ea typeface="微软雅黑" pitchFamily="34" charset="-122"/>
                    <a:cs typeface="微软雅黑" pitchFamily="34" charset="-120"/>
                  </a:rPr>
                  <a:t>，当</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𝑇</m:t>
                    </m:r>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500"/>
                  </a:lnSpc>
                </a:pPr>
                <a:r>
                  <a:rPr lang="en-US" altLang="zh-CN" sz="1800" b="0" i="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𝑔𝑅</m:t>
                    </m:r>
                  </m:oMath>
                </a14:m>
                <a:r>
                  <a:rPr lang="en-US" altLang="zh-CN" sz="1800"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𝑔</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𝑎</m:t>
                        </m:r>
                      </m:num>
                      <m:den>
                        <m:r>
                          <a:rPr lang="en-US" altLang="zh-CN" sz="1800" b="0" i="0">
                            <a:solidFill>
                              <a:srgbClr val="000000"/>
                            </a:solidFill>
                            <a:latin typeface="Cambria Math" pitchFamily="34" charset="0"/>
                            <a:ea typeface="Cambria Math" pitchFamily="34" charset="-122"/>
                            <a:cs typeface="Cambria Math" pitchFamily="34" charset="-120"/>
                          </a:rPr>
                          <m:t>𝑚</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𝑚𝑏</m:t>
                        </m:r>
                      </m:num>
                      <m:den>
                        <m:r>
                          <a:rPr lang="en-US" altLang="zh-CN" sz="1800" b="0" i="0">
                            <a:solidFill>
                              <a:srgbClr val="000000"/>
                            </a:solidFill>
                            <a:latin typeface="Cambria Math" pitchFamily="34" charset="0"/>
                            <a:ea typeface="Cambria Math" pitchFamily="34" charset="-122"/>
                            <a:cs typeface="Cambria Math" pitchFamily="34" charset="-120"/>
                          </a:rPr>
                          <m:t>𝑎</m:t>
                        </m:r>
                      </m:den>
                    </m:f>
                  </m:oMath>
                </a14:m>
                <a:r>
                  <a:rPr lang="en-US" altLang="zh-CN" sz="1800" b="0" i="0" dirty="0">
                    <a:solidFill>
                      <a:srgbClr val="000000"/>
                    </a:solidFill>
                    <a:latin typeface="微软雅黑" pitchFamily="34" charset="0"/>
                    <a:ea typeface="微软雅黑" pitchFamily="34" charset="-122"/>
                    <a:cs typeface="微软雅黑" pitchFamily="34" charset="-120"/>
                  </a:rPr>
                  <a:t>，故A、B错误；当</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微软雅黑" pitchFamily="34" charset="-122"/>
                    <a:cs typeface="微软雅黑" pitchFamily="34" charset="-120"/>
                  </a:rPr>
                  <a:t>时，有</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𝑐</m:t>
                        </m:r>
                      </m:num>
                      <m:den>
                        <m:r>
                          <a:rPr lang="en-US" altLang="zh-CN" sz="1800" b="0" i="0">
                            <a:solidFill>
                              <a:srgbClr val="000000"/>
                            </a:solidFill>
                            <a:latin typeface="Cambria Math" pitchFamily="34" charset="0"/>
                            <a:ea typeface="Cambria Math" pitchFamily="34" charset="-122"/>
                            <a:cs typeface="Cambria Math" pitchFamily="34" charset="-120"/>
                          </a:rPr>
                          <m:t>𝑅</m:t>
                        </m:r>
                      </m:den>
                    </m:f>
                  </m:oMath>
                </a14:m>
                <a:r>
                  <a:rPr lang="en-US" altLang="zh-CN" sz="1800" b="0" i="0" dirty="0">
                    <a:solidFill>
                      <a:srgbClr val="000000"/>
                    </a:solidFill>
                    <a:latin typeface="微软雅黑" pitchFamily="34" charset="0"/>
                    <a:ea typeface="微软雅黑" pitchFamily="34" charset="-122"/>
                    <a:cs typeface="微软雅黑" pitchFamily="34" charset="-120"/>
                  </a:rPr>
                  <a:t>，将</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𝑔</m:t>
                    </m:r>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的值代入得</a:t>
                </a:r>
              </a:p>
              <a:p>
                <a:pPr latinLnBrk="1">
                  <a:lnSpc>
                    <a:spcPts val="35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𝑎𝑐</m:t>
                        </m:r>
                      </m:num>
                      <m:den>
                        <m:r>
                          <a:rPr lang="en-US" altLang="zh-CN" sz="1800" b="0" i="0">
                            <a:solidFill>
                              <a:srgbClr val="000000"/>
                            </a:solidFill>
                            <a:latin typeface="Cambria Math" pitchFamily="34" charset="0"/>
                            <a:ea typeface="Cambria Math" pitchFamily="34" charset="-122"/>
                            <a:cs typeface="Cambria Math" pitchFamily="34" charset="-120"/>
                          </a:rPr>
                          <m:t>𝑏</m:t>
                        </m:r>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，故C错误；当</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时，有</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𝑏</m:t>
                        </m:r>
                      </m:num>
                      <m:den>
                        <m:r>
                          <a:rPr lang="en-US" altLang="zh-CN" sz="1800" b="0" i="0">
                            <a:solidFill>
                              <a:srgbClr val="000000"/>
                            </a:solidFill>
                            <a:latin typeface="Cambria Math" pitchFamily="34" charset="0"/>
                            <a:ea typeface="Cambria Math" pitchFamily="34" charset="-122"/>
                            <a:cs typeface="Cambria Math" pitchFamily="34" charset="-120"/>
                          </a:rPr>
                          <m:t>𝑅</m:t>
                        </m:r>
                      </m:den>
                    </m:f>
                  </m:oMath>
                </a14:m>
                <a:r>
                  <a:rPr lang="en-US" altLang="zh-CN" sz="1800" b="0" i="0" dirty="0">
                    <a:solidFill>
                      <a:srgbClr val="000000"/>
                    </a:solidFill>
                    <a:latin typeface="微软雅黑" pitchFamily="34" charset="0"/>
                    <a:ea typeface="微软雅黑" pitchFamily="34" charset="-122"/>
                    <a:cs typeface="微软雅黑" pitchFamily="34" charset="-120"/>
                  </a:rPr>
                  <a:t>，可得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，小球受到的拉力与重力大</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小相等</a:t>
                </a:r>
                <a:r>
                  <a:rPr lang="en-US" altLang="zh-CN" b="0" i="0" dirty="0">
                    <a:solidFill>
                      <a:srgbClr val="000000"/>
                    </a:solidFill>
                    <a:latin typeface="微软雅黑" pitchFamily="34" charset="0"/>
                    <a:ea typeface="微软雅黑" pitchFamily="34" charset="-122"/>
                    <a:cs typeface="微软雅黑" pitchFamily="34" charset="-120"/>
                  </a:rPr>
                  <a:t>，故D正确.</a:t>
                </a:r>
                <a:endParaRPr lang="en-US" altLang="zh-CN" dirty="0"/>
              </a:p>
            </p:txBody>
          </p:sp>
        </mc:Choice>
        <mc:Fallback>
          <p:sp>
            <p:nvSpPr>
              <p:cNvPr id="2" name="QC_4_AS.7_1#cc7e66ebd?vop=1&amp;pid=7fada2f78&amp;color=0,0,0&amp;vtp=1&amp;bt=1&amp;bbb=1&amp;hb=1"/>
              <p:cNvSpPr>
                <a:spLocks noRot="1" noChangeAspect="1" noMove="1" noResize="1" noEditPoints="1" noAdjustHandles="1" noChangeArrowheads="1" noChangeShapeType="1" noTextEdit="1"/>
              </p:cNvSpPr>
              <p:nvPr/>
            </p:nvSpPr>
            <p:spPr>
              <a:xfrm>
                <a:off x="832104" y="1512000"/>
                <a:ext cx="10533888" cy="2132330"/>
              </a:xfrm>
              <a:prstGeom prst="rect">
                <a:avLst/>
              </a:prstGeom>
              <a:blipFill>
                <a:blip r:embed="rId3"/>
                <a:stretch>
                  <a:fillRect l="-1389" r="-3067" b="-6571"/>
                </a:stretch>
              </a:blipFill>
              <a:ln/>
            </p:spPr>
            <p:txBody>
              <a:bodyPr/>
              <a:lstStyle/>
              <a:p>
                <a:r>
                  <a:rPr lang="zh-CN" altLang="en-US">
                    <a:noFill/>
                  </a:rPr>
                  <a:t> </a:t>
                </a:r>
              </a:p>
            </p:txBody>
          </p:sp>
        </mc:Fallback>
      </mc:AlternateContent>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8_1#f78ed32c2?vop=1&amp;pid=7fada2f78&amp;color=0,0,0&amp;vtp=1&amp;bt=1&amp;bbb=1&amp;hb=1"/>
              <p:cNvSpPr/>
              <p:nvPr/>
            </p:nvSpPr>
            <p:spPr>
              <a:xfrm>
                <a:off x="832104" y="1512000"/>
                <a:ext cx="10533888" cy="15703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多选</a:t>
                </a:r>
                <a:r>
                  <a:rPr lang="en-US" altLang="zh-CN" sz="1800" b="0" i="0" dirty="0">
                    <a:solidFill>
                      <a:srgbClr val="000000"/>
                    </a:solidFill>
                    <a:latin typeface="微软雅黑" pitchFamily="34" charset="0"/>
                    <a:ea typeface="微软雅黑" pitchFamily="34" charset="-122"/>
                    <a:cs typeface="微软雅黑" pitchFamily="34" charset="-120"/>
                  </a:rPr>
                  <a:t>）如图所示，半径为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=1.2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的圆形水泥管道内，小孩在最低点将球向左踢出</a:t>
                </a:r>
                <a:r>
                  <a:rPr lang="en-US" altLang="zh-CN" sz="1800" b="0" i="0">
                    <a:solidFill>
                      <a:srgbClr val="000000"/>
                    </a:solidFill>
                    <a:latin typeface="微软雅黑" pitchFamily="34" charset="0"/>
                    <a:ea typeface="微软雅黑" pitchFamily="34" charset="-122"/>
                    <a:cs typeface="微软雅黑" pitchFamily="34" charset="-120"/>
                  </a:rPr>
                  <a:t>，球在管道内做</a:t>
                </a:r>
              </a:p>
              <a:p>
                <a:pPr latinLnBrk="1">
                  <a:lnSpc>
                    <a:spcPts val="3200"/>
                  </a:lnSpc>
                </a:pPr>
                <a:r>
                  <a:rPr lang="en-US" altLang="zh-CN" sz="1800" b="0" i="0">
                    <a:solidFill>
                      <a:srgbClr val="000000"/>
                    </a:solidFill>
                    <a:latin typeface="微软雅黑" pitchFamily="34" charset="0"/>
                    <a:ea typeface="微软雅黑" pitchFamily="34" charset="-122"/>
                    <a:cs typeface="微软雅黑" pitchFamily="34" charset="-120"/>
                  </a:rPr>
                  <a:t>一次完整的圆周运动后</a:t>
                </a:r>
                <a:r>
                  <a:rPr lang="en-US" altLang="zh-CN" sz="1800" b="0" i="0" dirty="0">
                    <a:solidFill>
                      <a:srgbClr val="000000"/>
                    </a:solidFill>
                    <a:latin typeface="微软雅黑" pitchFamily="34" charset="0"/>
                    <a:ea typeface="微软雅黑" pitchFamily="34" charset="-122"/>
                    <a:cs typeface="微软雅黑" pitchFamily="34" charset="-120"/>
                  </a:rPr>
                  <a:t>，第二圈到达距最低点</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7</m:t>
                        </m:r>
                      </m:num>
                      <m:den>
                        <m:r>
                          <a:rPr lang="en-US" altLang="zh-CN" sz="1800" b="0" i="0">
                            <a:solidFill>
                              <a:srgbClr val="000000"/>
                            </a:solidFill>
                            <a:latin typeface="Cambria Math" pitchFamily="34" charset="0"/>
                            <a:ea typeface="Cambria Math" pitchFamily="34" charset="-122"/>
                            <a:cs typeface="Cambria Math" pitchFamily="34" charset="-120"/>
                          </a:rPr>
                          <m:t>4</m:t>
                        </m:r>
                      </m:den>
                    </m:f>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高处时离开管道，恰好落到小孩的书包内.</a:t>
                </a:r>
                <a:r>
                  <a:rPr lang="en-US" altLang="zh-CN" sz="1800" b="0" i="0">
                    <a:solidFill>
                      <a:srgbClr val="000000"/>
                    </a:solidFill>
                    <a:latin typeface="微软雅黑" pitchFamily="34" charset="0"/>
                    <a:ea typeface="微软雅黑" pitchFamily="34" charset="-122"/>
                    <a:cs typeface="微软雅黑" pitchFamily="34" charset="-120"/>
                  </a:rPr>
                  <a:t>将球视为质点，</a:t>
                </a:r>
              </a:p>
              <a:p>
                <a:pPr latinLnBrk="1">
                  <a:lnSpc>
                    <a:spcPts val="3200"/>
                  </a:lnSpc>
                </a:pPr>
                <a:r>
                  <a:rPr lang="en-US" altLang="zh-CN" sz="1800" b="0" i="0">
                    <a:solidFill>
                      <a:srgbClr val="000000"/>
                    </a:solidFill>
                    <a:latin typeface="微软雅黑" pitchFamily="34" charset="0"/>
                    <a:ea typeface="微软雅黑" pitchFamily="34" charset="-122"/>
                    <a:cs typeface="微软雅黑" pitchFamily="34" charset="-120"/>
                  </a:rPr>
                  <a:t>设球始终在同一竖直平面内运动</a:t>
                </a:r>
                <a:r>
                  <a:rPr lang="en-US" altLang="zh-CN" sz="1800" b="0" i="0" dirty="0">
                    <a:solidFill>
                      <a:srgbClr val="000000"/>
                    </a:solidFill>
                    <a:latin typeface="微软雅黑" pitchFamily="34" charset="0"/>
                    <a:ea typeface="微软雅黑" pitchFamily="34" charset="-122"/>
                    <a:cs typeface="微软雅黑" pitchFamily="34" charset="-120"/>
                  </a:rPr>
                  <a:t>，且第一次是以最小速度通过最高点的.取重力加速度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𝑔</m:t>
                    </m:r>
                    <m:r>
                      <a:rPr lang="en-US" altLang="zh-CN" sz="1800" b="0" i="0">
                        <a:solidFill>
                          <a:srgbClr val="000000"/>
                        </a:solidFill>
                        <a:latin typeface="Cambria Math" pitchFamily="34" charset="0"/>
                        <a:ea typeface="Cambria Math" pitchFamily="34" charset="-122"/>
                        <a:cs typeface="Cambria Math" pitchFamily="34" charset="-120"/>
                      </a:rPr>
                      <m:t>=10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，不考</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虑空气阻力</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8_1#f78ed32c2?vop=1&amp;pid=7fada2f78&amp;color=0,0,0&amp;vtp=1&amp;bt=1&amp;bbb=1&amp;hb=1"/>
              <p:cNvSpPr>
                <a:spLocks noRot="1" noChangeAspect="1" noMove="1" noResize="1" noEditPoints="1" noAdjustHandles="1" noChangeArrowheads="1" noChangeShapeType="1" noTextEdit="1"/>
              </p:cNvSpPr>
              <p:nvPr/>
            </p:nvSpPr>
            <p:spPr>
              <a:xfrm>
                <a:off x="832104" y="1512000"/>
                <a:ext cx="10533888" cy="1570355"/>
              </a:xfrm>
              <a:prstGeom prst="rect">
                <a:avLst/>
              </a:prstGeom>
              <a:blipFill>
                <a:blip r:embed="rId3"/>
                <a:stretch>
                  <a:fillRect l="-1389" t="-775" r="-2431" b="-8915"/>
                </a:stretch>
              </a:blipFill>
              <a:ln/>
            </p:spPr>
            <p:txBody>
              <a:bodyPr/>
              <a:lstStyle/>
              <a:p>
                <a:r>
                  <a:rPr lang="zh-CN" altLang="en-US">
                    <a:noFill/>
                  </a:rPr>
                  <a:t> </a:t>
                </a:r>
              </a:p>
            </p:txBody>
          </p:sp>
        </mc:Fallback>
      </mc:AlternateContent>
      <p:sp>
        <p:nvSpPr>
          <p:cNvPr id="3" name="QC_4_AN.9_1#f78ed32c2.bracket?vop=1&amp;pid=7fada2f78&amp;color=0,0,0&amp;vpa=3&amp;vtp=1&amp;bbb=1"/>
          <p:cNvSpPr/>
          <p:nvPr/>
        </p:nvSpPr>
        <p:spPr>
          <a:xfrm>
            <a:off x="4215860" y="2726057"/>
            <a:ext cx="6619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BCD</a:t>
            </a:r>
            <a:endParaRPr lang="en-US" altLang="zh-CN" dirty="0"/>
          </a:p>
        </p:txBody>
      </p:sp>
      <p:pic>
        <p:nvPicPr>
          <p:cNvPr id="4" name="QC_4_BD.8_2#f78ed32c2?htil=3&amp;vop=1&amp;pid=7fada2f78&amp;color=0,0,0&amp;tib=255,255,255&amp;vtp=1&amp;hs=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912096" y="3011934"/>
            <a:ext cx="1435608" cy="136245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8_3#f78ed32c2.choices?htil=3&amp;vop=1&amp;pid=7fada2f78&amp;color=0,0,0&amp;vtp=1&amp;bbb=1&amp;hs=1"/>
              <p:cNvSpPr/>
              <p:nvPr/>
            </p:nvSpPr>
            <p:spPr>
              <a:xfrm>
                <a:off x="832104" y="3134426"/>
                <a:ext cx="8970264" cy="155638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球再次到达管道最低点时，仅受到重力和弹力的作用</a:t>
                </a:r>
                <a:endParaRPr lang="en-US" altLang="zh-CN" sz="1800" dirty="0"/>
              </a:p>
              <a:p>
                <a:pPr latinLnBrk="1">
                  <a:lnSpc>
                    <a:spcPts val="32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球到达管道最高点时速度的大小为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3</m:t>
                        </m:r>
                      </m:e>
                    </m:ra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2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第一圈中，球通过管道水平直径两端时，在左端受到的弹力大</a:t>
                </a:r>
                <a:endParaRPr lang="en-US" altLang="zh-CN" sz="1800" dirty="0"/>
              </a:p>
              <a:p>
                <a:pPr latinLnBrk="1">
                  <a:lnSpc>
                    <a:spcPts val="30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球离开管道时速度的大小为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4_BD.8_3#f78ed32c2.choices?htil=3&amp;vop=1&amp;pid=7fada2f78&amp;color=0,0,0&amp;vtp=1&amp;bbb=1&amp;hs=1"/>
              <p:cNvSpPr>
                <a:spLocks noRot="1" noChangeAspect="1" noMove="1" noResize="1" noEditPoints="1" noAdjustHandles="1" noChangeArrowheads="1" noChangeShapeType="1" noTextEdit="1"/>
              </p:cNvSpPr>
              <p:nvPr/>
            </p:nvSpPr>
            <p:spPr>
              <a:xfrm>
                <a:off x="832104" y="3134426"/>
                <a:ext cx="8970264" cy="1556385"/>
              </a:xfrm>
              <a:prstGeom prst="rect">
                <a:avLst/>
              </a:prstGeom>
              <a:blipFill>
                <a:blip r:embed="rId5"/>
                <a:stretch>
                  <a:fillRect l="-1632" b="-9804"/>
                </a:stretch>
              </a:blipFill>
              <a:ln/>
            </p:spPr>
            <p:txBody>
              <a:bodyPr/>
              <a:lstStyle/>
              <a:p>
                <a:r>
                  <a:rPr lang="zh-CN" altLang="en-US">
                    <a:noFill/>
                  </a:rPr>
                  <a:t> </a:t>
                </a:r>
              </a:p>
            </p:txBody>
          </p:sp>
        </mc:Fallback>
      </mc:AlternateContent>
      <p:sp>
        <p:nvSpPr>
          <p:cNvPr id="6" name="QC_4_EX.10_1#f78ed32c2?vop=1&amp;pid=7fada2f78&amp;color=0,0,0&amp;vtp=1&amp;bbb=1&amp;hb=1&amp;hs=1"/>
          <p:cNvSpPr/>
          <p:nvPr/>
        </p:nvSpPr>
        <p:spPr>
          <a:xfrm>
            <a:off x="832104" y="4693858"/>
            <a:ext cx="10533888" cy="1163955"/>
          </a:xfrm>
          <a:prstGeom prst="rect">
            <a:avLst/>
          </a:prstGeom>
          <a:noFill/>
          <a:ln/>
        </p:spPr>
        <p:txBody>
          <a:bodyPr wrap="none" lIns="0" tIns="0" rIns="0" bIns="0" rtlCol="0" anchor="t"/>
          <a:lstStyle/>
          <a:p>
            <a:pPr algn="l" latinLnBrk="1">
              <a:lnSpc>
                <a:spcPts val="3200"/>
              </a:lnSpc>
            </a:pPr>
            <a:r>
              <a:rPr lang="en-US" altLang="zh-CN" sz="1800" b="1" i="0" dirty="0">
                <a:solidFill>
                  <a:srgbClr val="000000"/>
                </a:solidFill>
                <a:latin typeface="微软雅黑" pitchFamily="34" charset="0"/>
                <a:ea typeface="微软雅黑" pitchFamily="34" charset="-122"/>
                <a:cs typeface="微软雅黑" pitchFamily="34" charset="-120"/>
              </a:rPr>
              <a:t>攻略上分</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球被踢出后在管道中运动的过程中</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无法受到背离圆心方向的弹力</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属于轻绳模型</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根据大招</a:t>
            </a:r>
          </a:p>
          <a:p>
            <a:pPr latinLnBrk="1">
              <a:lnSpc>
                <a:spcPts val="3200"/>
              </a:lnSpc>
            </a:pPr>
            <a:r>
              <a:rPr lang="en-US" altLang="zh-CN" sz="1800" b="0" i="0">
                <a:solidFill>
                  <a:srgbClr val="000000"/>
                </a:solidFill>
                <a:latin typeface="微软雅黑" pitchFamily="34" charset="0"/>
                <a:ea typeface="楷体" pitchFamily="34" charset="-122"/>
                <a:cs typeface="微软雅黑" pitchFamily="34" charset="-120"/>
              </a:rPr>
              <a:t>攻略</a:t>
            </a:r>
            <a:r>
              <a:rPr lang="en-US" altLang="zh-CN" sz="1800" b="0" i="0" dirty="0">
                <a:solidFill>
                  <a:srgbClr val="000000"/>
                </a:solidFill>
                <a:latin typeface="微软雅黑" pitchFamily="34" charset="0"/>
                <a:ea typeface="微软雅黑" pitchFamily="34" charset="-122"/>
                <a:cs typeface="微软雅黑" pitchFamily="34" charset="-120"/>
              </a:rPr>
              <a:t>15，</a:t>
            </a:r>
            <a:r>
              <a:rPr lang="en-US" altLang="zh-CN" sz="1800" b="0" i="0" dirty="0">
                <a:solidFill>
                  <a:srgbClr val="000000"/>
                </a:solidFill>
                <a:latin typeface="微软雅黑" pitchFamily="34" charset="0"/>
                <a:ea typeface="楷体" pitchFamily="34" charset="-122"/>
                <a:cs typeface="微软雅黑" pitchFamily="34" charset="-120"/>
              </a:rPr>
              <a:t>球通过最高点的临界条件是在最高点只由重力提供向心力</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在与圆心等高处由弹力提供向心力</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离开管道时弹力恰好为零</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11_1#f78ed32c2?vop=1&amp;pid=7fada2f78&amp;color=0,0,0&amp;vtp=1&amp;bt=1&amp;bbb=1&amp;hb=1"/>
              <p:cNvSpPr/>
              <p:nvPr/>
            </p:nvSpPr>
            <p:spPr>
              <a:xfrm>
                <a:off x="832104" y="1512000"/>
                <a:ext cx="10533888" cy="3048699"/>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【解析】由题意可知，球运动时一定受摩擦力作用，即球再次到达管道最低点时受重力、</a:t>
                </a:r>
                <a:r>
                  <a:rPr lang="en-US" altLang="zh-CN" sz="1800" b="0" i="0">
                    <a:solidFill>
                      <a:srgbClr val="000000"/>
                    </a:solidFill>
                    <a:latin typeface="微软雅黑" pitchFamily="34" charset="0"/>
                    <a:ea typeface="微软雅黑" pitchFamily="34" charset="-122"/>
                    <a:cs typeface="微软雅黑" pitchFamily="34" charset="-120"/>
                  </a:rPr>
                  <a:t>弹力和摩擦力，</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故</a:t>
                </a:r>
                <a:r>
                  <a:rPr lang="en-US" altLang="zh-CN" sz="1800" b="0" i="0" dirty="0">
                    <a:solidFill>
                      <a:srgbClr val="000000"/>
                    </a:solidFill>
                    <a:latin typeface="微软雅黑" pitchFamily="34" charset="0"/>
                    <a:ea typeface="微软雅黑" pitchFamily="34" charset="-122"/>
                    <a:cs typeface="微软雅黑" pitchFamily="34" charset="-120"/>
                  </a:rPr>
                  <a:t>A错误；设球的质量为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，球第一次以最小速度通过最高点</a:t>
                </a:r>
                <a:r>
                  <a:rPr lang="en-US" altLang="zh-CN" sz="1800" b="0" i="0">
                    <a:solidFill>
                      <a:srgbClr val="000000"/>
                    </a:solidFill>
                    <a:latin typeface="微软雅黑" pitchFamily="34" charset="0"/>
                    <a:ea typeface="微软雅黑" pitchFamily="34" charset="-122"/>
                    <a:cs typeface="微软雅黑" pitchFamily="34" charset="-120"/>
                  </a:rPr>
                  <a:t>，则第一次到达管道最高点时有</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5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r>
                          <a:rPr lang="en-US" altLang="zh-CN" sz="1800" b="0" i="0">
                            <a:solidFill>
                              <a:srgbClr val="000000"/>
                            </a:solidFill>
                            <a:latin typeface="Cambria Math" pitchFamily="34" charset="0"/>
                            <a:ea typeface="Cambria Math" pitchFamily="34" charset="-122"/>
                            <a:cs typeface="Cambria Math" pitchFamily="34" charset="-120"/>
                          </a:rPr>
                          <m:t>𝑅</m:t>
                        </m:r>
                      </m:den>
                    </m:f>
                  </m:oMath>
                </a14:m>
                <a:r>
                  <a:rPr lang="en-US" altLang="zh-CN" sz="1800" b="0" i="0">
                    <a:solidFill>
                      <a:srgbClr val="000000"/>
                    </a:solidFill>
                    <a:latin typeface="微软雅黑" pitchFamily="34" charset="0"/>
                    <a:ea typeface="微软雅黑" pitchFamily="34" charset="-122"/>
                    <a:cs typeface="微软雅黑" pitchFamily="34" charset="-120"/>
                  </a:rPr>
                  <a:t>，得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𝑔𝑅</m:t>
                        </m:r>
                      </m:e>
                    </m:rad>
                    <m:r>
                      <a:rPr lang="en-US" altLang="zh-CN" sz="1800" b="0" i="0">
                        <a:solidFill>
                          <a:srgbClr val="00000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3</m:t>
                        </m:r>
                      </m:e>
                    </m:ra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（大招攻略15</a:t>
                </a:r>
                <a:r>
                  <a:rPr lang="en-US" altLang="zh-CN" sz="1800" b="0" i="0" dirty="0">
                    <a:solidFill>
                      <a:srgbClr val="00A0AF"/>
                    </a:solidFill>
                    <a:latin typeface="SimSun" pitchFamily="34" charset="0"/>
                    <a:ea typeface="SimSun" pitchFamily="34" charset="-122"/>
                    <a:cs typeface="SimSun"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两种竖直圆周运动模型的特点及结论）</a:t>
                </a:r>
                <a:r>
                  <a:rPr lang="en-US" altLang="zh-CN" sz="1800" b="0" i="0" dirty="0">
                    <a:solidFill>
                      <a:srgbClr val="000000"/>
                    </a:solidFill>
                    <a:latin typeface="微软雅黑" pitchFamily="34" charset="0"/>
                    <a:ea typeface="微软雅黑" pitchFamily="34" charset="-122"/>
                    <a:cs typeface="微软雅黑" pitchFamily="34" charset="-120"/>
                  </a:rPr>
                  <a:t>，故B</a:t>
                </a:r>
                <a:r>
                  <a:rPr lang="en-US" altLang="zh-CN" sz="1800" b="0" i="0">
                    <a:solidFill>
                      <a:srgbClr val="000000"/>
                    </a:solidFill>
                    <a:latin typeface="微软雅黑" pitchFamily="34" charset="0"/>
                    <a:ea typeface="微软雅黑" pitchFamily="34" charset="-122"/>
                    <a:cs typeface="微软雅黑" pitchFamily="34" charset="-120"/>
                  </a:rPr>
                  <a:t>正确；</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球在第一圈运动中通过管道水平直径的两端时</a:t>
                </a:r>
                <a:r>
                  <a:rPr lang="en-US" altLang="zh-CN" sz="1800" b="0" i="0" dirty="0">
                    <a:solidFill>
                      <a:srgbClr val="000000"/>
                    </a:solidFill>
                    <a:latin typeface="微软雅黑" pitchFamily="34" charset="0"/>
                    <a:ea typeface="微软雅黑" pitchFamily="34" charset="-122"/>
                    <a:cs typeface="微软雅黑" pitchFamily="34" charset="-120"/>
                  </a:rPr>
                  <a:t>，在左端的速度比在右端的速度大，需要的向心力大</a:t>
                </a:r>
                <a:r>
                  <a:rPr lang="en-US" altLang="zh-CN" sz="1800" b="0" i="0">
                    <a:solidFill>
                      <a:srgbClr val="000000"/>
                    </a:solidFill>
                    <a:latin typeface="微软雅黑" pitchFamily="34" charset="0"/>
                    <a:ea typeface="微软雅黑" pitchFamily="34" charset="-122"/>
                    <a:cs typeface="微软雅黑" pitchFamily="34" charset="-120"/>
                  </a:rPr>
                  <a:t>，由弹</a:t>
                </a:r>
              </a:p>
              <a:p>
                <a:pPr latinLnBrk="1">
                  <a:lnSpc>
                    <a:spcPts val="3400"/>
                  </a:lnSpc>
                </a:pPr>
                <a:r>
                  <a:rPr lang="en-US" altLang="zh-CN" sz="1800" b="0" i="0">
                    <a:solidFill>
                      <a:srgbClr val="000000"/>
                    </a:solidFill>
                    <a:latin typeface="微软雅黑" pitchFamily="34" charset="0"/>
                    <a:ea typeface="微软雅黑" pitchFamily="34" charset="-122"/>
                    <a:cs typeface="微软雅黑" pitchFamily="34" charset="-120"/>
                  </a:rPr>
                  <a:t>力提供向心力</a:t>
                </a:r>
                <a:r>
                  <a:rPr lang="en-US" altLang="zh-CN" sz="1800" b="0" i="0" dirty="0">
                    <a:solidFill>
                      <a:srgbClr val="000000"/>
                    </a:solidFill>
                    <a:latin typeface="微软雅黑" pitchFamily="34" charset="0"/>
                    <a:ea typeface="微软雅黑" pitchFamily="34" charset="-122"/>
                    <a:cs typeface="微软雅黑" pitchFamily="34" charset="-120"/>
                  </a:rPr>
                  <a:t>，根据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𝑅</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，在左端受到的弹力大，故C</a:t>
                </a:r>
                <a:r>
                  <a:rPr lang="en-US" altLang="zh-CN" sz="1800" b="0" i="0">
                    <a:solidFill>
                      <a:srgbClr val="000000"/>
                    </a:solidFill>
                    <a:latin typeface="微软雅黑" pitchFamily="34" charset="0"/>
                    <a:ea typeface="微软雅黑" pitchFamily="34" charset="-122"/>
                    <a:cs typeface="微软雅黑" pitchFamily="34" charset="-120"/>
                  </a:rPr>
                  <a:t>正确；球离开管道时对球受力分析如图所示</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300"/>
                  </a:lnSpc>
                </a:pP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关键点</a:t>
                </a:r>
                <a:r>
                  <a:rPr lang="en-US" altLang="zh-CN" sz="1800" b="0" i="0" dirty="0">
                    <a:solidFill>
                      <a:srgbClr val="00A0AF"/>
                    </a:solidFill>
                    <a:latin typeface="SimSun" pitchFamily="34" charset="0"/>
                    <a:ea typeface="SimSun" pitchFamily="34" charset="-122"/>
                    <a:cs typeface="SimSun"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球离开管道时弹力为零）</a:t>
                </a:r>
                <a:r>
                  <a:rPr lang="en-US" altLang="zh-CN" sz="1800" b="0" i="0" dirty="0">
                    <a:solidFill>
                      <a:srgbClr val="000000"/>
                    </a:solidFill>
                    <a:latin typeface="微软雅黑" pitchFamily="34" charset="0"/>
                    <a:ea typeface="微软雅黑" pitchFamily="34" charset="-122"/>
                    <a:cs typeface="微软雅黑" pitchFamily="34" charset="-120"/>
                  </a:rPr>
                  <a:t>，设此时球与管道圆心连线的方向与水平方向的夹角为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4000"/>
                  </a:lnSpc>
                </a:pP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sin</m:t>
                    </m:r>
                    <m:r>
                      <m:rPr>
                        <m:nor/>
                      </m:rPr>
                      <a:rPr lang="en-US" altLang="zh-CN" b="0" i="0">
                        <a:solidFill>
                          <a:srgbClr val="000000"/>
                        </a:solidFill>
                        <a:latin typeface="Cambria Math" pitchFamily="34" charset="0"/>
                        <a:ea typeface="Cambria Math" pitchFamily="34" charset="-122"/>
                        <a:cs typeface="Cambria Math" pitchFamily="34" charset="-120"/>
                      </a:rPr>
                      <m:t> </m:t>
                    </m:r>
                    <m:r>
                      <a:rPr lang="en-US" altLang="zh-CN" b="0" i="0">
                        <a:solidFill>
                          <a:srgbClr val="000000"/>
                        </a:solidFill>
                        <a:latin typeface="Cambria Math" pitchFamily="34" charset="0"/>
                        <a:ea typeface="Cambria Math" pitchFamily="34" charset="-122"/>
                        <a:cs typeface="Cambria Math" pitchFamily="34" charset="-120"/>
                      </a:rPr>
                      <m:t>𝜃</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3</m:t>
                            </m:r>
                          </m:num>
                          <m:den>
                            <m:r>
                              <a:rPr lang="en-US" altLang="zh-CN" b="0" i="0">
                                <a:solidFill>
                                  <a:srgbClr val="000000"/>
                                </a:solidFill>
                                <a:latin typeface="Cambria Math" pitchFamily="34" charset="0"/>
                                <a:ea typeface="Cambria Math" pitchFamily="34" charset="-122"/>
                                <a:cs typeface="Cambria Math" pitchFamily="34" charset="-120"/>
                              </a:rPr>
                              <m:t>4</m:t>
                            </m:r>
                          </m:den>
                        </m:f>
                        <m:r>
                          <a:rPr lang="en-US" altLang="zh-CN" b="0" i="0">
                            <a:solidFill>
                              <a:srgbClr val="000000"/>
                            </a:solidFill>
                            <a:latin typeface="Cambria Math" pitchFamily="34" charset="0"/>
                            <a:ea typeface="Cambria Math" pitchFamily="34" charset="-122"/>
                            <a:cs typeface="Cambria Math" pitchFamily="34" charset="-120"/>
                          </a:rPr>
                          <m:t>𝑅</m:t>
                        </m:r>
                      </m:num>
                      <m:den>
                        <m:r>
                          <a:rPr lang="en-US" altLang="zh-CN" b="0" i="0">
                            <a:solidFill>
                              <a:srgbClr val="000000"/>
                            </a:solidFill>
                            <a:latin typeface="Cambria Math" pitchFamily="34" charset="0"/>
                            <a:ea typeface="Cambria Math" pitchFamily="34" charset="-122"/>
                            <a:cs typeface="Cambria Math" pitchFamily="34" charset="-120"/>
                          </a:rPr>
                          <m:t>𝑅</m:t>
                        </m:r>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3</m:t>
                        </m:r>
                      </m:num>
                      <m:den>
                        <m:r>
                          <a:rPr lang="en-US" altLang="zh-CN" b="0" i="0">
                            <a:solidFill>
                              <a:srgbClr val="000000"/>
                            </a:solidFill>
                            <a:latin typeface="Cambria Math" pitchFamily="34" charset="0"/>
                            <a:ea typeface="Cambria Math" pitchFamily="34" charset="-122"/>
                            <a:cs typeface="Cambria Math" pitchFamily="34" charset="-120"/>
                          </a:rPr>
                          <m:t>4</m:t>
                        </m:r>
                      </m:den>
                    </m:f>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𝑚𝑔</m:t>
                    </m:r>
                    <m:r>
                      <m:rPr>
                        <m:sty m:val="p"/>
                      </m:rPr>
                      <a:rPr lang="en-US" altLang="zh-CN" b="0" i="0">
                        <a:solidFill>
                          <a:srgbClr val="000000"/>
                        </a:solidFill>
                        <a:latin typeface="Cambria Math" pitchFamily="34" charset="0"/>
                        <a:ea typeface="Cambria Math" pitchFamily="34" charset="-122"/>
                        <a:cs typeface="Cambria Math" pitchFamily="34" charset="-120"/>
                      </a:rPr>
                      <m:t>sin</m:t>
                    </m:r>
                    <m:r>
                      <m:rPr>
                        <m:nor/>
                      </m:rPr>
                      <a:rPr lang="en-US" altLang="zh-CN" b="0" i="0">
                        <a:solidFill>
                          <a:srgbClr val="000000"/>
                        </a:solidFill>
                        <a:latin typeface="Cambria Math" pitchFamily="34" charset="0"/>
                        <a:ea typeface="Cambria Math" pitchFamily="34" charset="-122"/>
                        <a:cs typeface="Cambria Math" pitchFamily="34" charset="-120"/>
                      </a:rPr>
                      <m:t> </m:t>
                    </m:r>
                    <m:r>
                      <a:rPr lang="en-US" altLang="zh-CN" b="0" i="0">
                        <a:solidFill>
                          <a:srgbClr val="000000"/>
                        </a:solidFill>
                        <a:latin typeface="Cambria Math" pitchFamily="34" charset="0"/>
                        <a:ea typeface="Cambria Math" pitchFamily="34" charset="-122"/>
                        <a:cs typeface="Cambria Math" pitchFamily="34" charset="-120"/>
                      </a:rPr>
                      <m:t>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𝑚</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2</m:t>
                            </m:r>
                          </m:sub>
                          <m:sup>
                            <m:r>
                              <a:rPr lang="en-US" altLang="zh-CN" b="0" i="0">
                                <a:solidFill>
                                  <a:srgbClr val="000000"/>
                                </a:solidFill>
                                <a:latin typeface="Cambria Math" pitchFamily="34" charset="0"/>
                                <a:ea typeface="Cambria Math" pitchFamily="34" charset="-122"/>
                                <a:cs typeface="Cambria Math" pitchFamily="34" charset="-120"/>
                              </a:rPr>
                              <m:t>2</m:t>
                            </m:r>
                          </m:sup>
                        </m:sSubSup>
                      </m:num>
                      <m:den>
                        <m:r>
                          <a:rPr lang="en-US" altLang="zh-CN" b="0" i="0">
                            <a:solidFill>
                              <a:srgbClr val="000000"/>
                            </a:solidFill>
                            <a:latin typeface="Cambria Math" pitchFamily="34" charset="0"/>
                            <a:ea typeface="Cambria Math" pitchFamily="34" charset="-122"/>
                            <a:cs typeface="Cambria Math" pitchFamily="34" charset="-120"/>
                          </a:rPr>
                          <m:t>𝑅</m:t>
                        </m:r>
                      </m:den>
                    </m:f>
                  </m:oMath>
                </a14:m>
                <a:r>
                  <a:rPr lang="en-US" altLang="zh-CN"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2</m:t>
                        </m:r>
                      </m:sub>
                    </m:sSub>
                    <m:r>
                      <a:rPr lang="en-US" altLang="zh-CN" b="0" i="0">
                        <a:solidFill>
                          <a:srgbClr val="000000"/>
                        </a:solidFill>
                        <a:latin typeface="Cambria Math" pitchFamily="34" charset="0"/>
                        <a:ea typeface="Cambria Math" pitchFamily="34" charset="-122"/>
                        <a:cs typeface="Cambria Math" pitchFamily="34" charset="-120"/>
                      </a:rPr>
                      <m:t>=3</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r>
                      <m:rPr>
                        <m:sty m:val="p"/>
                      </m:rPr>
                      <a:rPr lang="en-US" altLang="zh-CN"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，故D正确.</a:t>
                </a:r>
                <a:endParaRPr lang="en-US" altLang="zh-CN" dirty="0"/>
              </a:p>
            </p:txBody>
          </p:sp>
        </mc:Choice>
        <mc:Fallback>
          <p:sp>
            <p:nvSpPr>
              <p:cNvPr id="2" name="QC_4_AS.11_1#f78ed32c2?vop=1&amp;pid=7fada2f78&amp;color=0,0,0&amp;vtp=1&amp;bt=1&amp;bbb=1&amp;hb=1"/>
              <p:cNvSpPr>
                <a:spLocks noRot="1" noChangeAspect="1" noMove="1" noResize="1" noEditPoints="1" noAdjustHandles="1" noChangeArrowheads="1" noChangeShapeType="1" noTextEdit="1"/>
              </p:cNvSpPr>
              <p:nvPr/>
            </p:nvSpPr>
            <p:spPr>
              <a:xfrm>
                <a:off x="832104" y="1512000"/>
                <a:ext cx="10533888" cy="3048699"/>
              </a:xfrm>
              <a:prstGeom prst="rect">
                <a:avLst/>
              </a:prstGeom>
              <a:blipFill>
                <a:blip r:embed="rId3"/>
                <a:stretch>
                  <a:fillRect l="-1389" r="-1331" b="-2800"/>
                </a:stretch>
              </a:blipFill>
              <a:ln/>
            </p:spPr>
            <p:txBody>
              <a:bodyPr/>
              <a:lstStyle/>
              <a:p>
                <a:r>
                  <a:rPr lang="zh-CN" altLang="en-US">
                    <a:noFill/>
                  </a:rPr>
                  <a:t> </a:t>
                </a:r>
              </a:p>
            </p:txBody>
          </p:sp>
        </mc:Fallback>
      </mc:AlternateContent>
      <p:pic>
        <p:nvPicPr>
          <p:cNvPr id="3" name="QC_4_AS.11_2#f78ed32c2?vop=1&amp;pid=7fada2f78&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413248" y="4650932"/>
            <a:ext cx="1371600" cy="13716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4_AS.11_1#f78ed32c2?vop=1&amp;pid=7fada2f78&amp;color=0,0,0&amp;vtp=1&amp;bt=1&amp;bbb=1&amp;hb=1&amp;uw=1">
            <a:extLst>
              <a:ext uri="{FF2B5EF4-FFF2-40B4-BE49-F238E27FC236}">
                <a16:creationId xmlns:a16="http://schemas.microsoft.com/office/drawing/2014/main" id="{B2C8B33C-ABD7-28B5-AC82-BAB50E061FD2}"/>
              </a:ext>
            </a:extLst>
          </p:cNvPr>
          <p:cNvSpPr/>
          <p:nvPr/>
        </p:nvSpPr>
        <p:spPr>
          <a:xfrm>
            <a:off x="3931666" y="1930877"/>
            <a:ext cx="6172264"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5" name="QC_4_AS.11_1#f78ed32c2?vop=1&amp;pid=7fada2f78&amp;color=0,0,0&amp;vtp=1&amp;bt=1&amp;bbb=1&amp;hb=1&amp;uw=1">
            <a:extLst>
              <a:ext uri="{FF2B5EF4-FFF2-40B4-BE49-F238E27FC236}">
                <a16:creationId xmlns:a16="http://schemas.microsoft.com/office/drawing/2014/main" id="{2880D19E-4FAA-EE7F-61CB-16C3E6C8926E}"/>
              </a:ext>
            </a:extLst>
          </p:cNvPr>
          <p:cNvSpPr/>
          <p:nvPr/>
        </p:nvSpPr>
        <p:spPr>
          <a:xfrm>
            <a:off x="832104" y="2348390"/>
            <a:ext cx="1057402" cy="448120"/>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42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6" name="QC_4_AS.11_1#f78ed32c2?vop=1&amp;pid=7fada2f78&amp;color=0,0,0&amp;vtp=1&amp;bt=1&amp;bbb=1&amp;hb=1&amp;uw=1">
            <a:extLst>
              <a:ext uri="{FF2B5EF4-FFF2-40B4-BE49-F238E27FC236}">
                <a16:creationId xmlns:a16="http://schemas.microsoft.com/office/drawing/2014/main" id="{6602A8BF-8332-FEE4-A44F-DCE6FF3F9CB9}"/>
              </a:ext>
            </a:extLst>
          </p:cNvPr>
          <p:cNvSpPr/>
          <p:nvPr/>
        </p:nvSpPr>
        <p:spPr>
          <a:xfrm>
            <a:off x="2118043" y="2348390"/>
            <a:ext cx="228663" cy="448120"/>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42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7" name="QC_4_AS.11_1#f78ed32c2?vop=1&amp;pid=7fada2f78&amp;color=0,0,0&amp;vtp=1&amp;bt=1&amp;bbb=1&amp;hb=1&amp;uw=1">
            <a:extLst>
              <a:ext uri="{FF2B5EF4-FFF2-40B4-BE49-F238E27FC236}">
                <a16:creationId xmlns:a16="http://schemas.microsoft.com/office/drawing/2014/main" id="{23D30822-A2B1-D6A4-28A2-D2375C01EEC4}"/>
              </a:ext>
            </a:extLst>
          </p:cNvPr>
          <p:cNvSpPr/>
          <p:nvPr/>
        </p:nvSpPr>
        <p:spPr>
          <a:xfrm>
            <a:off x="2346643" y="2348390"/>
            <a:ext cx="2138362" cy="448120"/>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42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8" name="QC_4_AS.11_1#f78ed32c2?vop=1&amp;pid=7fada2f78&amp;color=0,0,0&amp;vtp=1&amp;bt=1&amp;bbb=1&amp;hb=1&amp;uw=1">
            <a:extLst>
              <a:ext uri="{FF2B5EF4-FFF2-40B4-BE49-F238E27FC236}">
                <a16:creationId xmlns:a16="http://schemas.microsoft.com/office/drawing/2014/main" id="{9351CB27-AC46-9ECD-005C-8F0127140B08}"/>
              </a:ext>
            </a:extLst>
          </p:cNvPr>
          <p:cNvSpPr/>
          <p:nvPr/>
        </p:nvSpPr>
        <p:spPr>
          <a:xfrm>
            <a:off x="7341172" y="3210402"/>
            <a:ext cx="3657664" cy="43859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41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12_1#85b0479bc?vop=1&amp;pid=7fada2f78&amp;color=0,0,0&amp;vtp=1&amp;bt=1&amp;bbb=1&amp;hb=1"/>
              <p:cNvSpPr/>
              <p:nvPr/>
            </p:nvSpPr>
            <p:spPr>
              <a:xfrm>
                <a:off x="832104" y="1512000"/>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如图所示，半径为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的光滑圆轨道固定在竖直平面内，一小球（可看成质点）静止在轨道的最低点</a:t>
                </a:r>
                <a:r>
                  <a:rPr lang="en-US" altLang="zh-CN" sz="1800" b="0" i="0">
                    <a:solidFill>
                      <a:srgbClr val="000000"/>
                    </a:solidFill>
                    <a:latin typeface="微软雅黑" pitchFamily="34" charset="0"/>
                    <a:ea typeface="微软雅黑" pitchFamily="34" charset="-122"/>
                    <a:cs typeface="微软雅黑" pitchFamily="34" charset="-120"/>
                  </a:rPr>
                  <a:t>，重</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力加速度大小为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O_4_BD.12_1#85b0479bc?vop=1&amp;pid=7fada2f78&amp;color=0,0,0&amp;vtp=1&amp;bt=1&amp;bbb=1&amp;hb=1"/>
              <p:cNvSpPr>
                <a:spLocks noRot="1" noChangeAspect="1" noMove="1" noResize="1" noEditPoints="1" noAdjustHandles="1" noChangeArrowheads="1" noChangeShapeType="1" noTextEdit="1"/>
              </p:cNvSpPr>
              <p:nvPr/>
            </p:nvSpPr>
            <p:spPr>
              <a:xfrm>
                <a:off x="832104" y="1512000"/>
                <a:ext cx="10533888" cy="773430"/>
              </a:xfrm>
              <a:prstGeom prst="rect">
                <a:avLst/>
              </a:prstGeom>
              <a:blipFill>
                <a:blip r:embed="rId3"/>
                <a:stretch>
                  <a:fillRect l="-1389" r="-1331" b="-18110"/>
                </a:stretch>
              </a:blipFill>
              <a:ln/>
            </p:spPr>
            <p:txBody>
              <a:bodyPr/>
              <a:lstStyle/>
              <a:p>
                <a:r>
                  <a:rPr lang="zh-CN" altLang="en-US">
                    <a:noFill/>
                  </a:rPr>
                  <a:t> </a:t>
                </a:r>
              </a:p>
            </p:txBody>
          </p:sp>
        </mc:Fallback>
      </mc:AlternateContent>
      <p:pic>
        <p:nvPicPr>
          <p:cNvPr id="3" name="QO_4_BD.12_2#85b0479bc?vop=1&amp;pid=7fada2f78&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513832" y="2422717"/>
            <a:ext cx="1161288" cy="116128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O_5_BD.13_1#7f1ce5ac4?vop=1&amp;pid=85b0479bc&amp;color=0,0,0&amp;vtp=1&amp;bbb=1"/>
              <p:cNvSpPr/>
              <p:nvPr/>
            </p:nvSpPr>
            <p:spPr>
              <a:xfrm>
                <a:off x="832104" y="3718117"/>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（1）现使小球在最低点获得一水平初速度，小球刚好做完整圆周运动，求小球在最高点时的加速度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4" name="QO_5_BD.13_1#7f1ce5ac4?vop=1&amp;pid=85b0479bc&amp;color=0,0,0&amp;vtp=1&amp;bbb=1"/>
              <p:cNvSpPr>
                <a:spLocks noRot="1" noChangeAspect="1" noMove="1" noResize="1" noEditPoints="1" noAdjustHandles="1" noChangeArrowheads="1" noChangeShapeType="1" noTextEdit="1"/>
              </p:cNvSpPr>
              <p:nvPr/>
            </p:nvSpPr>
            <p:spPr>
              <a:xfrm>
                <a:off x="832104" y="3718117"/>
                <a:ext cx="10533888" cy="363855"/>
              </a:xfrm>
              <a:prstGeom prst="rect">
                <a:avLst/>
              </a:prstGeom>
              <a:blipFill>
                <a:blip r:embed="rId5"/>
                <a:stretch>
                  <a:fillRect l="-1389" b="-3666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5_AN.14_1#7f1ce5ac4?vop=1&amp;pid=85b0479bc&amp;color=0,0,0&amp;vtp=1&amp;bbb=1"/>
              <p:cNvSpPr/>
              <p:nvPr/>
            </p:nvSpPr>
            <p:spPr>
              <a:xfrm>
                <a:off x="832104" y="412458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FF0000"/>
                    </a:solidFill>
                    <a:latin typeface="微软雅黑" pitchFamily="34" charset="0"/>
                    <a:ea typeface="微软雅黑" pitchFamily="34" charset="-122"/>
                    <a:cs typeface="微软雅黑" pitchFamily="34" charset="-120"/>
                  </a:rPr>
                  <a:t>大小为</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，方向竖直向下</a:t>
                </a:r>
                <a:endParaRPr lang="en-US" altLang="zh-CN" sz="1800" dirty="0"/>
              </a:p>
            </p:txBody>
          </p:sp>
        </mc:Choice>
        <mc:Fallback>
          <p:sp>
            <p:nvSpPr>
              <p:cNvPr id="5" name="QO_5_AN.14_1#7f1ce5ac4?vop=1&amp;pid=85b0479bc&amp;color=0,0,0&amp;vtp=1&amp;bbb=1"/>
              <p:cNvSpPr>
                <a:spLocks noRot="1" noChangeAspect="1" noMove="1" noResize="1" noEditPoints="1" noAdjustHandles="1" noChangeArrowheads="1" noChangeShapeType="1" noTextEdit="1"/>
              </p:cNvSpPr>
              <p:nvPr/>
            </p:nvSpPr>
            <p:spPr>
              <a:xfrm>
                <a:off x="832104" y="4124580"/>
                <a:ext cx="10533888" cy="363855"/>
              </a:xfrm>
              <a:prstGeom prst="rect">
                <a:avLst/>
              </a:prstGeom>
              <a:blipFill>
                <a:blip r:embed="rId6"/>
                <a:stretch>
                  <a:fillRect l="-1389" b="-3898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O_5_AS.15_1#7f1ce5ac4?vop=1&amp;pid=85b0479bc&amp;color=0,0,0&amp;vtp=1&amp;bbb=1&amp;hb=1"/>
              <p:cNvSpPr/>
              <p:nvPr/>
            </p:nvSpPr>
            <p:spPr>
              <a:xfrm>
                <a:off x="832104" y="4497897"/>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【解析】小球刚好做完整圆周运动，则在最高点小球只受重力，根据牛顿第二定律有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𝑚𝑎</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，解得加</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速度</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𝑎</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，方向竖直向下.</a:t>
                </a:r>
                <a:endParaRPr lang="en-US" altLang="zh-CN" dirty="0"/>
              </a:p>
            </p:txBody>
          </p:sp>
        </mc:Choice>
        <mc:Fallback>
          <p:sp>
            <p:nvSpPr>
              <p:cNvPr id="6" name="QO_5_AS.15_1#7f1ce5ac4?vop=1&amp;pid=85b0479bc&amp;color=0,0,0&amp;vtp=1&amp;bbb=1&amp;hb=1"/>
              <p:cNvSpPr>
                <a:spLocks noRot="1" noChangeAspect="1" noMove="1" noResize="1" noEditPoints="1" noAdjustHandles="1" noChangeArrowheads="1" noChangeShapeType="1" noTextEdit="1"/>
              </p:cNvSpPr>
              <p:nvPr/>
            </p:nvSpPr>
            <p:spPr>
              <a:xfrm>
                <a:off x="832104" y="4497897"/>
                <a:ext cx="10533888" cy="773430"/>
              </a:xfrm>
              <a:prstGeom prst="rect">
                <a:avLst/>
              </a:prstGeom>
              <a:blipFill>
                <a:blip r:embed="rId7"/>
                <a:stretch>
                  <a:fillRect l="-1389" b="-1732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16_1#525b96ab2?vop=1&amp;pid=85b0479bc&amp;color=0,0,0&amp;vtp=1&amp;bt=1&amp;bbb=1"/>
              <p:cNvSpPr/>
              <p:nvPr/>
            </p:nvSpPr>
            <p:spPr>
              <a:xfrm>
                <a:off x="832104" y="1512000"/>
                <a:ext cx="10533888" cy="446405"/>
              </a:xfrm>
              <a:prstGeom prst="rect">
                <a:avLst/>
              </a:prstGeom>
              <a:noFill/>
              <a:ln/>
            </p:spPr>
            <p:txBody>
              <a:bodyPr wrap="none" lIns="0" tIns="0" rIns="0" bIns="0" rtlCol="0" anchor="t"/>
              <a:lstStyle/>
              <a:p>
                <a:pPr algn="l" latinLnBrk="1">
                  <a:lnSpc>
                    <a:spcPts val="3900"/>
                  </a:lnSpc>
                </a:pPr>
                <a:r>
                  <a:rPr lang="en-US" altLang="zh-CN" sz="1800" b="0" i="0" dirty="0">
                    <a:solidFill>
                      <a:srgbClr val="000000"/>
                    </a:solidFill>
                    <a:latin typeface="微软雅黑" pitchFamily="34" charset="0"/>
                    <a:ea typeface="微软雅黑" pitchFamily="34" charset="-122"/>
                    <a:cs typeface="微软雅黑" pitchFamily="34" charset="-120"/>
                  </a:rPr>
                  <a:t>（2）现使小球在最低点获得一水平初速度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3</m:t>
                        </m:r>
                        <m:r>
                          <a:rPr lang="en-US" altLang="zh-CN" sz="1800" b="0" i="0">
                            <a:solidFill>
                              <a:srgbClr val="000000"/>
                            </a:solidFill>
                            <a:latin typeface="Cambria Math" pitchFamily="34" charset="0"/>
                            <a:ea typeface="Cambria Math" pitchFamily="34" charset="-122"/>
                            <a:cs typeface="Cambria Math" pitchFamily="34" charset="-120"/>
                          </a:rPr>
                          <m:t>𝑔𝑅</m:t>
                        </m:r>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，求小球在最低点时对轨道的压力；</a:t>
                </a:r>
                <a:endParaRPr lang="en-US" altLang="zh-CN" sz="1800" dirty="0"/>
              </a:p>
            </p:txBody>
          </p:sp>
        </mc:Choice>
        <mc:Fallback>
          <p:sp>
            <p:nvSpPr>
              <p:cNvPr id="2" name="QO_5_BD.16_1#525b96ab2?vop=1&amp;pid=85b0479bc&amp;color=0,0,0&amp;vtp=1&amp;bt=1&amp;bbb=1"/>
              <p:cNvSpPr>
                <a:spLocks noRot="1" noChangeAspect="1" noMove="1" noResize="1" noEditPoints="1" noAdjustHandles="1" noChangeArrowheads="1" noChangeShapeType="1" noTextEdit="1"/>
              </p:cNvSpPr>
              <p:nvPr/>
            </p:nvSpPr>
            <p:spPr>
              <a:xfrm>
                <a:off x="832104" y="1512000"/>
                <a:ext cx="10533888" cy="446405"/>
              </a:xfrm>
              <a:prstGeom prst="rect">
                <a:avLst/>
              </a:prstGeom>
              <a:blipFill>
                <a:blip r:embed="rId3"/>
                <a:stretch>
                  <a:fillRect l="-1389" b="-2876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17_1#525b96ab2?vop=1&amp;pid=85b0479bc&amp;color=0,0,0&amp;vtp=1&amp;bbb=1"/>
              <p:cNvSpPr/>
              <p:nvPr/>
            </p:nvSpPr>
            <p:spPr>
              <a:xfrm>
                <a:off x="832104" y="1968946"/>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FF0000"/>
                    </a:solidFill>
                    <a:latin typeface="微软雅黑" pitchFamily="34" charset="0"/>
                    <a:ea typeface="微软雅黑" pitchFamily="34" charset="-122"/>
                    <a:cs typeface="微软雅黑" pitchFamily="34" charset="-120"/>
                  </a:rPr>
                  <a:t>大小为</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4</m:t>
                    </m:r>
                    <m:r>
                      <a:rPr lang="en-US" altLang="zh-CN" sz="1800" b="0" i="0">
                        <a:solidFill>
                          <a:srgbClr val="FF0000"/>
                        </a:solidFill>
                        <a:latin typeface="Cambria Math" pitchFamily="34" charset="0"/>
                        <a:ea typeface="Cambria Math" pitchFamily="34" charset="-122"/>
                        <a:cs typeface="Cambria Math" pitchFamily="34" charset="-120"/>
                      </a:rPr>
                      <m:t>𝑚𝑔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，方向竖直向下</a:t>
                </a:r>
                <a:endParaRPr lang="en-US" altLang="zh-CN" sz="1800" dirty="0"/>
              </a:p>
            </p:txBody>
          </p:sp>
        </mc:Choice>
        <mc:Fallback>
          <p:sp>
            <p:nvSpPr>
              <p:cNvPr id="3" name="QO_5_AN.17_1#525b96ab2?vop=1&amp;pid=85b0479bc&amp;color=0,0,0&amp;vtp=1&amp;bbb=1"/>
              <p:cNvSpPr>
                <a:spLocks noRot="1" noChangeAspect="1" noMove="1" noResize="1" noEditPoints="1" noAdjustHandles="1" noChangeArrowheads="1" noChangeShapeType="1" noTextEdit="1"/>
              </p:cNvSpPr>
              <p:nvPr/>
            </p:nvSpPr>
            <p:spPr>
              <a:xfrm>
                <a:off x="832104" y="1968946"/>
                <a:ext cx="10533888" cy="363855"/>
              </a:xfrm>
              <a:prstGeom prst="rect">
                <a:avLst/>
              </a:prstGeom>
              <a:blipFill>
                <a:blip r:embed="rId4"/>
                <a:stretch>
                  <a:fillRect l="-1389" b="-3666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S.18_1#525b96ab2?vop=1&amp;pid=85b0479bc&amp;color=0,0,0&amp;vtp=1&amp;bbb=1&amp;hb=1"/>
              <p:cNvSpPr/>
              <p:nvPr/>
            </p:nvSpPr>
            <p:spPr>
              <a:xfrm>
                <a:off x="832104" y="2333436"/>
                <a:ext cx="10533888" cy="836930"/>
              </a:xfrm>
              <a:prstGeom prst="rect">
                <a:avLst/>
              </a:prstGeom>
              <a:noFill/>
              <a:ln/>
            </p:spPr>
            <p:txBody>
              <a:bodyPr wrap="none" lIns="0" tIns="0" rIns="0" bIns="0" rtlCol="0" anchor="t"/>
              <a:lstStyle/>
              <a:p>
                <a:pPr algn="l" latinLnBrk="1">
                  <a:lnSpc>
                    <a:spcPts val="3800"/>
                  </a:lnSpc>
                </a:pPr>
                <a:r>
                  <a:rPr lang="en-US" altLang="zh-CN" sz="1800" b="0" i="0" dirty="0">
                    <a:solidFill>
                      <a:srgbClr val="000000"/>
                    </a:solidFill>
                    <a:latin typeface="微软雅黑" pitchFamily="34" charset="0"/>
                    <a:ea typeface="微软雅黑" pitchFamily="34" charset="-122"/>
                    <a:cs typeface="微软雅黑" pitchFamily="34" charset="-120"/>
                  </a:rPr>
                  <a:t>【解析】在最低点，由牛顿第二定律有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𝑁</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r>
                          <a:rPr lang="en-US" altLang="zh-CN" sz="1800" b="0" i="0">
                            <a:solidFill>
                              <a:srgbClr val="000000"/>
                            </a:solidFill>
                            <a:latin typeface="Cambria Math" pitchFamily="34" charset="0"/>
                            <a:ea typeface="Cambria Math" pitchFamily="34" charset="-122"/>
                            <a:cs typeface="Cambria Math" pitchFamily="34" charset="-120"/>
                          </a:rPr>
                          <m:t>𝑅</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，代入题中数据</a:t>
                </a:r>
                <a:r>
                  <a:rPr lang="en-US" altLang="zh-CN" sz="1800" b="0" i="0">
                    <a:solidFill>
                      <a:srgbClr val="000000"/>
                    </a:solidFill>
                    <a:latin typeface="微软雅黑" pitchFamily="34" charset="0"/>
                    <a:ea typeface="微软雅黑" pitchFamily="34" charset="-122"/>
                    <a:cs typeface="微软雅黑" pitchFamily="34" charset="-120"/>
                  </a:rPr>
                  <a:t>，解得小球在最低点受到的支持力</a:t>
                </a:r>
              </a:p>
              <a:p>
                <a:pPr latinLnBrk="1">
                  <a:lnSpc>
                    <a:spcPts val="31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𝑁</m:t>
                    </m:r>
                    <m:r>
                      <a:rPr lang="en-US" altLang="zh-CN" b="0" i="0">
                        <a:solidFill>
                          <a:srgbClr val="000000"/>
                        </a:solidFill>
                        <a:latin typeface="Cambria Math" pitchFamily="34" charset="0"/>
                        <a:ea typeface="Cambria Math" pitchFamily="34" charset="-122"/>
                        <a:cs typeface="Cambria Math" pitchFamily="34" charset="-120"/>
                      </a:rPr>
                      <m:t>=4</m:t>
                    </m:r>
                    <m:r>
                      <a:rPr lang="en-US" altLang="zh-CN" b="0" i="0">
                        <a:solidFill>
                          <a:srgbClr val="000000"/>
                        </a:solidFill>
                        <a:latin typeface="Cambria Math" pitchFamily="34" charset="0"/>
                        <a:ea typeface="Cambria Math" pitchFamily="34" charset="-122"/>
                        <a:cs typeface="Cambria Math" pitchFamily="34" charset="-120"/>
                      </a:rPr>
                      <m:t>𝑚𝑔</m:t>
                    </m:r>
                  </m:oMath>
                </a14:m>
                <a:r>
                  <a:rPr lang="en-US" altLang="zh-CN" b="0" i="0" dirty="0">
                    <a:solidFill>
                      <a:srgbClr val="000000"/>
                    </a:solidFill>
                    <a:latin typeface="微软雅黑" pitchFamily="34" charset="0"/>
                    <a:ea typeface="微软雅黑" pitchFamily="34" charset="-122"/>
                    <a:cs typeface="微软雅黑" pitchFamily="34" charset="-120"/>
                  </a:rPr>
                  <a:t>，根据牛顿第三定律可知，小球在最低点时对轨道的压力大小为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4</m:t>
                    </m:r>
                    <m:r>
                      <a:rPr lang="en-US" altLang="zh-CN" b="0" i="0">
                        <a:solidFill>
                          <a:srgbClr val="000000"/>
                        </a:solidFill>
                        <a:latin typeface="Cambria Math" pitchFamily="34" charset="0"/>
                        <a:ea typeface="Cambria Math" pitchFamily="34" charset="-122"/>
                        <a:cs typeface="Cambria Math" pitchFamily="34" charset="-120"/>
                      </a:rPr>
                      <m:t>𝑚𝑔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，方向竖直向下.</a:t>
                </a:r>
                <a:endParaRPr lang="en-US" altLang="zh-CN" dirty="0"/>
              </a:p>
            </p:txBody>
          </p:sp>
        </mc:Choice>
        <mc:Fallback>
          <p:sp>
            <p:nvSpPr>
              <p:cNvPr id="4" name="QO_5_AS.18_1#525b96ab2?vop=1&amp;pid=85b0479bc&amp;color=0,0,0&amp;vtp=1&amp;bbb=1&amp;hb=1"/>
              <p:cNvSpPr>
                <a:spLocks noRot="1" noChangeAspect="1" noMove="1" noResize="1" noEditPoints="1" noAdjustHandles="1" noChangeArrowheads="1" noChangeShapeType="1" noTextEdit="1"/>
              </p:cNvSpPr>
              <p:nvPr/>
            </p:nvSpPr>
            <p:spPr>
              <a:xfrm>
                <a:off x="832104" y="2333436"/>
                <a:ext cx="10533888" cy="836930"/>
              </a:xfrm>
              <a:prstGeom prst="rect">
                <a:avLst/>
              </a:prstGeom>
              <a:blipFill>
                <a:blip r:embed="rId5"/>
                <a:stretch>
                  <a:fillRect l="-1389" r="-463" b="-1678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1498</Words>
  <Application>Microsoft Office PowerPoint</Application>
  <PresentationFormat>宽屏</PresentationFormat>
  <Paragraphs>176</Paragraphs>
  <Slides>21</Slides>
  <Notes>21</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21</vt:i4>
      </vt:variant>
    </vt:vector>
  </HeadingPairs>
  <TitlesOfParts>
    <vt:vector size="29" baseType="lpstr">
      <vt:lpstr>Arial (正文)</vt:lpstr>
      <vt:lpstr>SimHei</vt:lpstr>
      <vt:lpstr>华文细黑</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2025-10-29T06:46:02Z</dcterms:created>
  <dcterms:modified xsi:type="dcterms:W3CDTF">2025-10-29T06:48:01Z</dcterms:modified>
  <cp:category/>
  <cp:contentStatus/>
</cp:coreProperties>
</file>